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handoutMasterIdLst>
    <p:handoutMasterId r:id="rId33"/>
  </p:handoutMasterIdLst>
  <p:sldIdLst>
    <p:sldId id="256" r:id="rId2"/>
    <p:sldId id="277" r:id="rId3"/>
    <p:sldId id="286" r:id="rId4"/>
    <p:sldId id="258" r:id="rId5"/>
    <p:sldId id="303" r:id="rId6"/>
    <p:sldId id="259" r:id="rId7"/>
    <p:sldId id="257" r:id="rId8"/>
    <p:sldId id="289" r:id="rId9"/>
    <p:sldId id="287" r:id="rId10"/>
    <p:sldId id="288" r:id="rId11"/>
    <p:sldId id="262" r:id="rId12"/>
    <p:sldId id="290" r:id="rId13"/>
    <p:sldId id="291" r:id="rId14"/>
    <p:sldId id="292" r:id="rId15"/>
    <p:sldId id="294" r:id="rId16"/>
    <p:sldId id="293" r:id="rId17"/>
    <p:sldId id="304" r:id="rId18"/>
    <p:sldId id="305" r:id="rId19"/>
    <p:sldId id="306" r:id="rId20"/>
    <p:sldId id="307" r:id="rId21"/>
    <p:sldId id="308" r:id="rId22"/>
    <p:sldId id="275" r:id="rId23"/>
    <p:sldId id="276" r:id="rId24"/>
    <p:sldId id="295" r:id="rId25"/>
    <p:sldId id="309" r:id="rId26"/>
    <p:sldId id="296" r:id="rId27"/>
    <p:sldId id="297" r:id="rId28"/>
    <p:sldId id="310" r:id="rId29"/>
    <p:sldId id="284" r:id="rId30"/>
    <p:sldId id="283" r:id="rId31"/>
  </p:sldIdLst>
  <p:sldSz cx="9144000" cy="6858000" type="screen4x3"/>
  <p:notesSz cx="7315200" cy="9601200"/>
  <p:custDataLst>
    <p:tags r:id="rId3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MX" dirty="0"/>
          </a:p>
        </p:txBody>
      </p:sp>
      <p:sp>
        <p:nvSpPr>
          <p:cNvPr id="3" name="2 Marcador de fecha"/>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443E1C94-D404-4812-87E1-7D5E9FA4FF0D}" type="datetimeFigureOut">
              <a:rPr lang="es-MX" smtClean="0"/>
              <a:pPr/>
              <a:t>23/01/2018</a:t>
            </a:fld>
            <a:endParaRPr lang="es-MX" dirty="0"/>
          </a:p>
        </p:txBody>
      </p:sp>
      <p:sp>
        <p:nvSpPr>
          <p:cNvPr id="4" name="3 Marcador de pie de página"/>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s-MX" dirty="0"/>
          </a:p>
        </p:txBody>
      </p:sp>
      <p:sp>
        <p:nvSpPr>
          <p:cNvPr id="5" name="4 Marcador de número de diapositiva"/>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97051817-C916-49F5-9A69-E200D6DD8461}" type="slidenum">
              <a:rPr lang="es-MX" smtClean="0"/>
              <a:pPr/>
              <a:t>‹Nº›</a:t>
            </a:fld>
            <a:endParaRPr lang="es-MX" dirty="0"/>
          </a:p>
        </p:txBody>
      </p:sp>
    </p:spTree>
    <p:extLst>
      <p:ext uri="{BB962C8B-B14F-4D97-AF65-F5344CB8AC3E}">
        <p14:creationId xmlns="" xmlns:p14="http://schemas.microsoft.com/office/powerpoint/2010/main" val="2836118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s-MX" dirty="0"/>
          </a:p>
        </p:txBody>
      </p:sp>
      <p:sp>
        <p:nvSpPr>
          <p:cNvPr id="3" name="2 Marcador de fecha"/>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DD2DE69-BCB3-4878-A64D-A277DAE44E5B}" type="datetimeFigureOut">
              <a:rPr lang="es-MX" smtClean="0"/>
              <a:pPr/>
              <a:t>23/01/2018</a:t>
            </a:fld>
            <a:endParaRPr lang="es-MX" dirty="0"/>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s-MX" dirty="0"/>
          </a:p>
        </p:txBody>
      </p:sp>
      <p:sp>
        <p:nvSpPr>
          <p:cNvPr id="5" name="4 Marcador de notas"/>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s-MX" dirty="0"/>
          </a:p>
        </p:txBody>
      </p:sp>
      <p:sp>
        <p:nvSpPr>
          <p:cNvPr id="7" name="6 Marcador de número de diapositiva"/>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24ABB80-D0FF-4365-A442-830C5F3D9145}" type="slidenum">
              <a:rPr lang="es-MX" smtClean="0"/>
              <a:pPr/>
              <a:t>‹Nº›</a:t>
            </a:fld>
            <a:endParaRPr lang="es-MX" dirty="0"/>
          </a:p>
        </p:txBody>
      </p:sp>
    </p:spTree>
    <p:extLst>
      <p:ext uri="{BB962C8B-B14F-4D97-AF65-F5344CB8AC3E}">
        <p14:creationId xmlns="" xmlns:p14="http://schemas.microsoft.com/office/powerpoint/2010/main" val="122555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17" name="16 Marcador de pie de página"/>
          <p:cNvSpPr>
            <a:spLocks noGrp="1"/>
          </p:cNvSpPr>
          <p:nvPr>
            <p:ph type="ftr" sz="quarter" idx="11"/>
          </p:nvPr>
        </p:nvSpPr>
        <p:spPr/>
        <p:txBody>
          <a:bodyPr/>
          <a:lstStyle/>
          <a:p>
            <a:endParaRPr kumimoji="0" lang="en-US" dirty="0"/>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91974DF9-AD47-4691-BA21-BBFCE3637A9A}" type="slidenum">
              <a:rPr kumimoji="0" lang="en-US" smtClean="0"/>
              <a:pPr/>
              <a:t>‹Nº›</a:t>
            </a:fld>
            <a:endParaRPr kumimoji="0" lang="en-US" dirty="0"/>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5" name="4 Marcador de pie de página"/>
          <p:cNvSpPr>
            <a:spLocks noGrp="1"/>
          </p:cNvSpPr>
          <p:nvPr>
            <p:ph type="ftr" sz="quarter" idx="11"/>
          </p:nvPr>
        </p:nvSpPr>
        <p:spPr/>
        <p:txBody>
          <a:bodyPr/>
          <a:lstStyle/>
          <a:p>
            <a:endParaRPr kumimoji="0" lang="en-US" dirty="0"/>
          </a:p>
        </p:txBody>
      </p:sp>
      <p:sp>
        <p:nvSpPr>
          <p:cNvPr id="6" name="5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5" name="4 Marcador de pie de página"/>
          <p:cNvSpPr>
            <a:spLocks noGrp="1"/>
          </p:cNvSpPr>
          <p:nvPr>
            <p:ph type="ftr" sz="quarter" idx="11"/>
          </p:nvPr>
        </p:nvSpPr>
        <p:spPr/>
        <p:txBody>
          <a:bodyPr/>
          <a:lstStyle/>
          <a:p>
            <a:endParaRPr kumimoji="0" lang="en-US" dirty="0"/>
          </a:p>
        </p:txBody>
      </p:sp>
      <p:sp>
        <p:nvSpPr>
          <p:cNvPr id="6" name="5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5" name="4 Marcador de pie de página"/>
          <p:cNvSpPr>
            <a:spLocks noGrp="1"/>
          </p:cNvSpPr>
          <p:nvPr>
            <p:ph type="ftr" sz="quarter" idx="11"/>
          </p:nvPr>
        </p:nvSpPr>
        <p:spPr/>
        <p:txBody>
          <a:bodyPr/>
          <a:lstStyle/>
          <a:p>
            <a:endParaRPr kumimoji="0" lang="en-US" dirty="0"/>
          </a:p>
        </p:txBody>
      </p:sp>
      <p:sp>
        <p:nvSpPr>
          <p:cNvPr id="6" name="5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5" name="4 Marcador de pie de página"/>
          <p:cNvSpPr>
            <a:spLocks noGrp="1"/>
          </p:cNvSpPr>
          <p:nvPr>
            <p:ph type="ftr" sz="quarter" idx="11"/>
          </p:nvPr>
        </p:nvSpPr>
        <p:spPr>
          <a:xfrm>
            <a:off x="800100" y="6172200"/>
            <a:ext cx="4000500" cy="457200"/>
          </a:xfrm>
        </p:spPr>
        <p:txBody>
          <a:bodyPr/>
          <a:lstStyle/>
          <a:p>
            <a:endParaRPr kumimoji="0" lang="en-US" dirty="0"/>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5 Marcador de número de diapositiva"/>
          <p:cNvSpPr>
            <a:spLocks noGrp="1"/>
          </p:cNvSpPr>
          <p:nvPr>
            <p:ph type="sldNum" sz="quarter" idx="12"/>
          </p:nvPr>
        </p:nvSpPr>
        <p:spPr>
          <a:xfrm>
            <a:off x="146304" y="6208776"/>
            <a:ext cx="457200" cy="457200"/>
          </a:xfrm>
        </p:spPr>
        <p:txBody>
          <a:bodyPr/>
          <a:lstStyle/>
          <a:p>
            <a:fld id="{91974DF9-AD47-4691-BA21-BBFCE3637A9A}" type="slidenum">
              <a:rPr kumimoji="0" lang="en-US" smtClean="0"/>
              <a:pPr/>
              <a:t>‹Nº›</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6" name="5 Marcador de pie de página"/>
          <p:cNvSpPr>
            <a:spLocks noGrp="1"/>
          </p:cNvSpPr>
          <p:nvPr>
            <p:ph type="ftr" sz="quarter" idx="11"/>
          </p:nvPr>
        </p:nvSpPr>
        <p:spPr/>
        <p:txBody>
          <a:bodyPr/>
          <a:lstStyle/>
          <a:p>
            <a:endParaRPr kumimoji="0" lang="en-US" dirty="0"/>
          </a:p>
        </p:txBody>
      </p:sp>
      <p:sp>
        <p:nvSpPr>
          <p:cNvPr id="7" name="6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8" name="7 Marcador de pie de página"/>
          <p:cNvSpPr>
            <a:spLocks noGrp="1"/>
          </p:cNvSpPr>
          <p:nvPr>
            <p:ph type="ftr" sz="quarter" idx="11"/>
          </p:nvPr>
        </p:nvSpPr>
        <p:spPr/>
        <p:txBody>
          <a:bodyPr/>
          <a:lstStyle/>
          <a:p>
            <a:endParaRPr kumimoji="0" lang="en-US" dirty="0"/>
          </a:p>
        </p:txBody>
      </p:sp>
      <p:sp>
        <p:nvSpPr>
          <p:cNvPr id="9" name="8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4" name="3 Marcador de pie de página"/>
          <p:cNvSpPr>
            <a:spLocks noGrp="1"/>
          </p:cNvSpPr>
          <p:nvPr>
            <p:ph type="ftr" sz="quarter" idx="11"/>
          </p:nvPr>
        </p:nvSpPr>
        <p:spPr/>
        <p:txBody>
          <a:bodyPr/>
          <a:lstStyle/>
          <a:p>
            <a:endParaRPr kumimoji="0" lang="en-US" dirty="0"/>
          </a:p>
        </p:txBody>
      </p:sp>
      <p:sp>
        <p:nvSpPr>
          <p:cNvPr id="5" name="4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3" name="2 Marcador de pie de página"/>
          <p:cNvSpPr>
            <a:spLocks noGrp="1"/>
          </p:cNvSpPr>
          <p:nvPr>
            <p:ph type="ftr" sz="quarter" idx="11"/>
          </p:nvPr>
        </p:nvSpPr>
        <p:spPr/>
        <p:txBody>
          <a:bodyPr/>
          <a:lstStyle/>
          <a:p>
            <a:endParaRPr kumimoji="0" lang="en-US" dirty="0"/>
          </a:p>
        </p:txBody>
      </p:sp>
      <p:sp>
        <p:nvSpPr>
          <p:cNvPr id="4" name="3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6" name="5 Marcador de pie de página"/>
          <p:cNvSpPr>
            <a:spLocks noGrp="1"/>
          </p:cNvSpPr>
          <p:nvPr>
            <p:ph type="ftr" sz="quarter" idx="11"/>
          </p:nvPr>
        </p:nvSpPr>
        <p:spPr/>
        <p:txBody>
          <a:bodyPr/>
          <a:lstStyle/>
          <a:p>
            <a:endParaRPr kumimoji="0" lang="en-US" dirty="0"/>
          </a:p>
        </p:txBody>
      </p:sp>
      <p:sp>
        <p:nvSpPr>
          <p:cNvPr id="7" name="6 Marcador de número de diapositiva"/>
          <p:cNvSpPr>
            <a:spLocks noGrp="1"/>
          </p:cNvSpPr>
          <p:nvPr>
            <p:ph type="sldNum" sz="quarter" idx="12"/>
          </p:nvPr>
        </p:nvSpPr>
        <p:spPr/>
        <p:txBody>
          <a:bodyPr/>
          <a:lstStyle/>
          <a:p>
            <a:fld id="{91974DF9-AD47-4691-BA21-BBFCE3637A9A}" type="slidenum">
              <a:rPr kumimoji="0" lang="en-US" smtClean="0"/>
              <a:pPr/>
              <a:t>‹Nº›</a:t>
            </a:fld>
            <a:endParaRPr kumimoji="0" lang="en-US" dirty="0"/>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C699CB88-5E1A-4FAC-892A-60949ACB1F6F}" type="datetimeFigureOut">
              <a:rPr lang="en-US" smtClean="0"/>
              <a:pPr/>
              <a:t>1/23/2018</a:t>
            </a:fld>
            <a:endParaRPr lang="en-US" dirty="0"/>
          </a:p>
        </p:txBody>
      </p:sp>
      <p:sp>
        <p:nvSpPr>
          <p:cNvPr id="6" name="5 Marcador de pie de página"/>
          <p:cNvSpPr>
            <a:spLocks noGrp="1"/>
          </p:cNvSpPr>
          <p:nvPr>
            <p:ph type="ftr" sz="quarter" idx="11"/>
          </p:nvPr>
        </p:nvSpPr>
        <p:spPr>
          <a:xfrm>
            <a:off x="914400" y="6172200"/>
            <a:ext cx="3886200" cy="457200"/>
          </a:xfrm>
        </p:spPr>
        <p:txBody>
          <a:bodyPr/>
          <a:lstStyle/>
          <a:p>
            <a:endParaRPr kumimoji="0" lang="en-US" dirty="0"/>
          </a:p>
        </p:txBody>
      </p:sp>
      <p:sp>
        <p:nvSpPr>
          <p:cNvPr id="7" name="6 Marcador de número de diapositiva"/>
          <p:cNvSpPr>
            <a:spLocks noGrp="1"/>
          </p:cNvSpPr>
          <p:nvPr>
            <p:ph type="sldNum" sz="quarter" idx="12"/>
          </p:nvPr>
        </p:nvSpPr>
        <p:spPr>
          <a:xfrm>
            <a:off x="146304" y="6208776"/>
            <a:ext cx="457200" cy="457200"/>
          </a:xfrm>
        </p:spPr>
        <p:txBody>
          <a:bodyPr/>
          <a:lstStyle/>
          <a:p>
            <a:fld id="{91974DF9-AD47-4691-BA21-BBFCE3637A9A}" type="slidenum">
              <a:rPr kumimoji="0" lang="en-US" smtClean="0"/>
              <a:pPr/>
              <a:t>‹Nº›</a:t>
            </a:fld>
            <a:endParaRPr kumimoji="0" lang="en-US" dirty="0"/>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dirty="0"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699CB88-5E1A-4FAC-892A-60949ACB1F6F}" type="datetimeFigureOut">
              <a:rPr lang="en-US" smtClean="0"/>
              <a:pPr/>
              <a:t>1/23/2018</a:t>
            </a:fld>
            <a:endParaRPr lang="en-US" dirty="0"/>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kumimoji="0" lang="en-US" dirty="0"/>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1974DF9-AD47-4691-BA21-BBFCE3637A9A}" type="slidenum">
              <a:rPr kumimoji="0" lang="en-US" smtClean="0"/>
              <a:pPr/>
              <a:t>‹Nº›</a:t>
            </a:fld>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722376" y="3933056"/>
            <a:ext cx="7772400" cy="2496340"/>
          </a:xfrm>
        </p:spPr>
        <p:txBody>
          <a:bodyPr>
            <a:noAutofit/>
          </a:bodyPr>
          <a:lstStyle/>
          <a:p>
            <a:r>
              <a:rPr lang="es-MX" sz="2400" dirty="0" smtClean="0">
                <a:solidFill>
                  <a:schemeClr val="tx1"/>
                </a:solidFill>
                <a:effectLst>
                  <a:outerShdw blurRad="38100" dist="38100" dir="2700000" algn="tl">
                    <a:srgbClr val="000000">
                      <a:alpha val="43137"/>
                    </a:srgbClr>
                  </a:outerShdw>
                </a:effectLst>
              </a:rPr>
              <a:t>Descripción Técnica o Metodología, Especificación Técnica y Recursos</a:t>
            </a:r>
          </a:p>
          <a:p>
            <a:r>
              <a:rPr lang="es-MX" sz="2400" dirty="0" smtClean="0">
                <a:solidFill>
                  <a:schemeClr val="tx1"/>
                </a:solidFill>
                <a:effectLst>
                  <a:outerShdw blurRad="38100" dist="38100" dir="2700000" algn="tl">
                    <a:srgbClr val="000000">
                      <a:alpha val="43137"/>
                    </a:srgbClr>
                  </a:outerShdw>
                </a:effectLst>
              </a:rPr>
              <a:t>Trimestre 2018 Invierno</a:t>
            </a:r>
          </a:p>
          <a:p>
            <a:endParaRPr lang="es-MX" sz="2400" dirty="0" smtClean="0">
              <a:solidFill>
                <a:schemeClr val="tx1"/>
              </a:solidFill>
              <a:effectLst>
                <a:outerShdw blurRad="38100" dist="38100" dir="2700000" algn="tl">
                  <a:srgbClr val="000000">
                    <a:alpha val="43137"/>
                  </a:srgbClr>
                </a:outerShdw>
              </a:effectLst>
            </a:endParaRPr>
          </a:p>
          <a:p>
            <a:pPr algn="r"/>
            <a:r>
              <a:rPr lang="es-MX" sz="2400" dirty="0" smtClean="0">
                <a:solidFill>
                  <a:schemeClr val="tx1"/>
                </a:solidFill>
                <a:effectLst>
                  <a:outerShdw blurRad="38100" dist="38100" dir="2700000" algn="tl">
                    <a:srgbClr val="000000">
                      <a:alpha val="43137"/>
                    </a:srgbClr>
                  </a:outerShdw>
                </a:effectLst>
              </a:rPr>
              <a:t>Alejandro Aguilar Zavoznik</a:t>
            </a:r>
          </a:p>
          <a:p>
            <a:pPr algn="r"/>
            <a:r>
              <a:rPr lang="es-MX" sz="2400" dirty="0" smtClean="0">
                <a:solidFill>
                  <a:schemeClr val="tx1"/>
                </a:solidFill>
                <a:effectLst>
                  <a:outerShdw blurRad="38100" dist="38100" dir="2700000" algn="tl">
                    <a:srgbClr val="000000">
                      <a:alpha val="43137"/>
                    </a:srgbClr>
                  </a:outerShdw>
                </a:effectLst>
              </a:rPr>
              <a:t>Josué Figueroa González</a:t>
            </a:r>
          </a:p>
        </p:txBody>
      </p:sp>
      <p:sp>
        <p:nvSpPr>
          <p:cNvPr id="2" name="1 Título"/>
          <p:cNvSpPr>
            <a:spLocks noGrp="1"/>
          </p:cNvSpPr>
          <p:nvPr>
            <p:ph type="ctrTitle"/>
          </p:nvPr>
        </p:nvSpPr>
        <p:spPr>
          <a:xfrm>
            <a:off x="357158" y="1571612"/>
            <a:ext cx="8424936" cy="1248754"/>
          </a:xfrm>
        </p:spPr>
        <p:txBody>
          <a:bodyPr>
            <a:noAutofit/>
          </a:bodyPr>
          <a:lstStyle/>
          <a:p>
            <a:pPr algn="ctr"/>
            <a:r>
              <a:rPr lang="es-MX" sz="4000" dirty="0" smtClean="0">
                <a:effectLst>
                  <a:outerShdw blurRad="38100" dist="38100" dir="2700000" algn="tl">
                    <a:srgbClr val="000000">
                      <a:alpha val="43137"/>
                    </a:srgbClr>
                  </a:outerShdw>
                </a:effectLst>
              </a:rPr>
              <a:t>Seminario de Integración de </a:t>
            </a:r>
            <a:br>
              <a:rPr lang="es-MX" sz="4000" dirty="0" smtClean="0">
                <a:effectLst>
                  <a:outerShdw blurRad="38100" dist="38100" dir="2700000" algn="tl">
                    <a:srgbClr val="000000">
                      <a:alpha val="43137"/>
                    </a:srgbClr>
                  </a:outerShdw>
                </a:effectLst>
              </a:rPr>
            </a:br>
            <a:r>
              <a:rPr lang="es-MX" sz="4000" dirty="0" smtClean="0">
                <a:effectLst>
                  <a:outerShdw blurRad="38100" dist="38100" dir="2700000" algn="tl">
                    <a:srgbClr val="000000">
                      <a:alpha val="43137"/>
                    </a:srgbClr>
                  </a:outerShdw>
                </a:effectLst>
              </a:rPr>
              <a:t>Ingeniería en Computación</a:t>
            </a:r>
            <a:endParaRPr lang="es-MX" sz="4000"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Arquitectura de Software</a:t>
            </a:r>
            <a:endParaRPr lang="es-MX" dirty="0"/>
          </a:p>
        </p:txBody>
      </p:sp>
      <p:sp>
        <p:nvSpPr>
          <p:cNvPr id="3" name="2 Marcador de contenido"/>
          <p:cNvSpPr>
            <a:spLocks noGrp="1"/>
          </p:cNvSpPr>
          <p:nvPr>
            <p:ph sz="quarter" idx="1"/>
          </p:nvPr>
        </p:nvSpPr>
        <p:spPr/>
        <p:txBody>
          <a:bodyPr>
            <a:normAutofit lnSpcReduction="10000"/>
          </a:bodyPr>
          <a:lstStyle/>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r>
              <a:rPr lang="es-MX" dirty="0" smtClean="0"/>
              <a:t>Fuente: Presentación de la Dra. Maricela Claudia Bravo</a:t>
            </a:r>
            <a:endParaRPr lang="es-MX" dirty="0"/>
          </a:p>
        </p:txBody>
      </p:sp>
      <p:pic>
        <p:nvPicPr>
          <p:cNvPr id="4" name="Picture 2" descr="http://www.integrativebiology.ac.uk/images/Architecture-overview-small.jpg"/>
          <p:cNvPicPr>
            <a:picLocks noChangeAspect="1" noChangeArrowheads="1"/>
          </p:cNvPicPr>
          <p:nvPr/>
        </p:nvPicPr>
        <p:blipFill>
          <a:blip r:embed="rId2" cstate="print"/>
          <a:srcRect/>
          <a:stretch>
            <a:fillRect/>
          </a:stretch>
        </p:blipFill>
        <p:spPr bwMode="auto">
          <a:xfrm>
            <a:off x="1142976" y="1357299"/>
            <a:ext cx="6072230" cy="393682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Descripción Técnica</a:t>
            </a:r>
            <a:endParaRPr lang="es-MX" dirty="0"/>
          </a:p>
        </p:txBody>
      </p:sp>
      <p:sp>
        <p:nvSpPr>
          <p:cNvPr id="3" name="2 Marcador de contenido"/>
          <p:cNvSpPr>
            <a:spLocks noGrp="1"/>
          </p:cNvSpPr>
          <p:nvPr>
            <p:ph sz="quarter" idx="1"/>
          </p:nvPr>
        </p:nvSpPr>
        <p:spPr/>
        <p:txBody>
          <a:bodyPr/>
          <a:lstStyle/>
          <a:p>
            <a:pPr>
              <a:spcBef>
                <a:spcPts val="600"/>
              </a:spcBef>
              <a:spcAft>
                <a:spcPts val="1200"/>
              </a:spcAft>
            </a:pPr>
            <a:r>
              <a:rPr lang="es-MX" dirty="0" smtClean="0"/>
              <a:t>Los componentes del proyecto descritos en la Descripción Técnica, deben tener relación con los Objetivos Particulares planteados </a:t>
            </a:r>
          </a:p>
          <a:p>
            <a:pPr>
              <a:spcBef>
                <a:spcPts val="600"/>
              </a:spcBef>
              <a:spcAft>
                <a:spcPts val="1200"/>
              </a:spcAft>
            </a:pPr>
            <a:r>
              <a:rPr lang="es-MX" dirty="0" smtClean="0"/>
              <a:t>No se deben incluir actividades relacionadas con el desarrollo o prueba del proyecto a desarrollar, evitando el uso de verbos como: diseñar, analizar, implementar, probar, documentar, etc.</a:t>
            </a:r>
            <a:endParaRPr lang="es-MX"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Ejemplos de Descripción Técnica</a:t>
            </a:r>
            <a:endParaRPr lang="es-MX" dirty="0"/>
          </a:p>
        </p:txBody>
      </p:sp>
      <p:sp>
        <p:nvSpPr>
          <p:cNvPr id="3" name="2 Marcador de contenido"/>
          <p:cNvSpPr>
            <a:spLocks noGrp="1"/>
          </p:cNvSpPr>
          <p:nvPr>
            <p:ph sz="quarter" idx="1"/>
          </p:nvPr>
        </p:nvSpPr>
        <p:spPr/>
        <p:txBody>
          <a:bodyPr/>
          <a:lstStyle/>
          <a:p>
            <a:endParaRPr lang="es-MX"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a:t>
            </a:r>
            <a:endParaRPr lang="es-MX" dirty="0"/>
          </a:p>
        </p:txBody>
      </p:sp>
      <p:sp>
        <p:nvSpPr>
          <p:cNvPr id="3" name="2 Marcador de contenido"/>
          <p:cNvSpPr>
            <a:spLocks noGrp="1"/>
          </p:cNvSpPr>
          <p:nvPr>
            <p:ph sz="quarter" idx="1"/>
          </p:nvPr>
        </p:nvSpPr>
        <p:spPr/>
        <p:txBody>
          <a:bodyPr/>
          <a:lstStyle/>
          <a:p>
            <a:r>
              <a:rPr lang="es-MX" dirty="0" smtClean="0"/>
              <a:t>Lo que </a:t>
            </a:r>
            <a:r>
              <a:rPr lang="es-MX" sz="2800" dirty="0" smtClean="0">
                <a:solidFill>
                  <a:schemeClr val="accent2"/>
                </a:solidFill>
              </a:rPr>
              <a:t>NO</a:t>
            </a:r>
            <a:r>
              <a:rPr lang="es-MX" dirty="0" smtClean="0"/>
              <a:t> se debe hacer</a:t>
            </a:r>
          </a:p>
          <a:p>
            <a:endParaRPr lang="es-MX" dirty="0" smtClean="0"/>
          </a:p>
          <a:p>
            <a:endParaRPr lang="es-MX" dirty="0" smtClean="0"/>
          </a:p>
          <a:p>
            <a:endParaRPr lang="es-MX" dirty="0" smtClean="0"/>
          </a:p>
          <a:p>
            <a:endParaRPr lang="es-MX" dirty="0" smtClean="0"/>
          </a:p>
          <a:p>
            <a:endParaRPr lang="es-MX" dirty="0" smtClean="0"/>
          </a:p>
          <a:p>
            <a:r>
              <a:rPr lang="es-MX" dirty="0" smtClean="0"/>
              <a:t>No describir una secuencia de acciones involucradas en el desarrollo del proyecto</a:t>
            </a:r>
          </a:p>
          <a:p>
            <a:r>
              <a:rPr lang="es-MX" dirty="0" smtClean="0"/>
              <a:t>No colocar un módulo que represente una base de datos</a:t>
            </a:r>
            <a:endParaRPr lang="es-MX" dirty="0"/>
          </a:p>
        </p:txBody>
      </p:sp>
      <p:pic>
        <p:nvPicPr>
          <p:cNvPr id="1026" name="Picture 2" descr="C:\Users\Josue\Desktop\diagramas.png"/>
          <p:cNvPicPr>
            <a:picLocks noChangeAspect="1" noChangeArrowheads="1"/>
          </p:cNvPicPr>
          <p:nvPr/>
        </p:nvPicPr>
        <p:blipFill>
          <a:blip r:embed="rId2"/>
          <a:srcRect t="9483" r="36447" b="59962"/>
          <a:stretch>
            <a:fillRect/>
          </a:stretch>
        </p:blipFill>
        <p:spPr bwMode="auto">
          <a:xfrm>
            <a:off x="1000100" y="2143116"/>
            <a:ext cx="7058074" cy="2071702"/>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a:t>
            </a:r>
            <a:endParaRPr lang="es-MX" dirty="0"/>
          </a:p>
        </p:txBody>
      </p:sp>
      <p:sp>
        <p:nvSpPr>
          <p:cNvPr id="3" name="2 Marcador de contenido"/>
          <p:cNvSpPr>
            <a:spLocks noGrp="1"/>
          </p:cNvSpPr>
          <p:nvPr>
            <p:ph sz="quarter" idx="1"/>
          </p:nvPr>
        </p:nvSpPr>
        <p:spPr/>
        <p:txBody>
          <a:bodyPr>
            <a:normAutofit lnSpcReduction="10000"/>
          </a:bodyPr>
          <a:lstStyle/>
          <a:p>
            <a:r>
              <a:rPr lang="es-MX" dirty="0" smtClean="0"/>
              <a:t>Diagramas adecuados</a:t>
            </a:r>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r>
              <a:rPr lang="es-MX" dirty="0" smtClean="0"/>
              <a:t>Diagrama de bloques o componentes y diagrama de casos de uso</a:t>
            </a:r>
            <a:endParaRPr lang="es-MX" dirty="0"/>
          </a:p>
        </p:txBody>
      </p:sp>
      <p:pic>
        <p:nvPicPr>
          <p:cNvPr id="2050" name="Picture 2" descr="C:\Users\Josue\Desktop\diagramas.png"/>
          <p:cNvPicPr>
            <a:picLocks noChangeAspect="1" noChangeArrowheads="1"/>
          </p:cNvPicPr>
          <p:nvPr/>
        </p:nvPicPr>
        <p:blipFill>
          <a:blip r:embed="rId2"/>
          <a:srcRect t="38663" r="24468"/>
          <a:stretch>
            <a:fillRect/>
          </a:stretch>
        </p:blipFill>
        <p:spPr bwMode="auto">
          <a:xfrm>
            <a:off x="1357290" y="1785926"/>
            <a:ext cx="6072230" cy="301046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dirty="0" smtClean="0"/>
              <a:t>Descripción </a:t>
            </a:r>
            <a:r>
              <a:rPr lang="es-MX" dirty="0" smtClean="0">
                <a:solidFill>
                  <a:schemeClr val="accent2"/>
                </a:solidFill>
              </a:rPr>
              <a:t>Incorrecta</a:t>
            </a:r>
            <a:endParaRPr lang="es-MX" dirty="0">
              <a:solidFill>
                <a:schemeClr val="accent2"/>
              </a:solidFill>
            </a:endParaRPr>
          </a:p>
        </p:txBody>
      </p:sp>
      <p:sp>
        <p:nvSpPr>
          <p:cNvPr id="3" name="2 Marcador de contenido"/>
          <p:cNvSpPr>
            <a:spLocks noGrp="1"/>
          </p:cNvSpPr>
          <p:nvPr>
            <p:ph sz="quarter" idx="1"/>
          </p:nvPr>
        </p:nvSpPr>
        <p:spPr/>
        <p:txBody>
          <a:bodyPr/>
          <a:lstStyle/>
          <a:p>
            <a:pPr>
              <a:buNone/>
            </a:pPr>
            <a:r>
              <a:rPr lang="es-MX" b="1" dirty="0" smtClean="0"/>
              <a:t>Módulo de Captura</a:t>
            </a:r>
          </a:p>
          <a:p>
            <a:pPr lvl="1">
              <a:buNone/>
            </a:pPr>
            <a:r>
              <a:rPr lang="es-MX" dirty="0" smtClean="0"/>
              <a:t>Se desarrollará una interfaz gráfica en donde el usuario introducirá los datos solicitados</a:t>
            </a:r>
          </a:p>
          <a:p>
            <a:pPr>
              <a:buNone/>
            </a:pPr>
            <a:r>
              <a:rPr lang="es-MX" b="1" dirty="0" smtClean="0"/>
              <a:t>Módulo de Validación</a:t>
            </a:r>
          </a:p>
          <a:p>
            <a:pPr lvl="1">
              <a:buNone/>
            </a:pPr>
            <a:r>
              <a:rPr lang="es-MX" dirty="0" smtClean="0"/>
              <a:t>Se programará en Java y validará los datos introducidos por el usuario para almacenarlos en una base de datos con el manejador MySQL</a:t>
            </a:r>
          </a:p>
          <a:p>
            <a:pPr>
              <a:buNone/>
            </a:pPr>
            <a:r>
              <a:rPr lang="es-MX" b="1" dirty="0" smtClean="0"/>
              <a:t>Módulo de Generación de Reportes</a:t>
            </a:r>
          </a:p>
          <a:p>
            <a:pPr lvl="1">
              <a:buNone/>
            </a:pPr>
            <a:r>
              <a:rPr lang="es-MX" dirty="0" smtClean="0"/>
              <a:t>Utilizando Jasper Reports se programará un módulo que generará los reportes en formato PDF</a:t>
            </a:r>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Descripción Correcta</a:t>
            </a:r>
            <a:endParaRPr lang="es-MX" dirty="0">
              <a:solidFill>
                <a:schemeClr val="accent2"/>
              </a:solidFill>
            </a:endParaRPr>
          </a:p>
        </p:txBody>
      </p:sp>
      <p:sp>
        <p:nvSpPr>
          <p:cNvPr id="3" name="2 Marcador de contenido"/>
          <p:cNvSpPr>
            <a:spLocks noGrp="1"/>
          </p:cNvSpPr>
          <p:nvPr>
            <p:ph sz="quarter" idx="1"/>
          </p:nvPr>
        </p:nvSpPr>
        <p:spPr/>
        <p:txBody>
          <a:bodyPr>
            <a:normAutofit/>
          </a:bodyPr>
          <a:lstStyle/>
          <a:p>
            <a:pPr>
              <a:buNone/>
            </a:pPr>
            <a:r>
              <a:rPr lang="es-MX" b="1" dirty="0" smtClean="0"/>
              <a:t>Módulo de Captura</a:t>
            </a:r>
          </a:p>
          <a:p>
            <a:pPr lvl="1">
              <a:buNone/>
            </a:pPr>
            <a:r>
              <a:rPr lang="es-MX" dirty="0" smtClean="0"/>
              <a:t>Éste módulo será el encargado de obtener la información introducida por el usuario</a:t>
            </a:r>
          </a:p>
          <a:p>
            <a:pPr>
              <a:buNone/>
            </a:pPr>
            <a:r>
              <a:rPr lang="es-MX" b="1" dirty="0" smtClean="0"/>
              <a:t>Módulo de Validación</a:t>
            </a:r>
          </a:p>
          <a:p>
            <a:pPr lvl="1">
              <a:buNone/>
            </a:pPr>
            <a:r>
              <a:rPr lang="es-MX" dirty="0" smtClean="0"/>
              <a:t>Su principal función es asegurar que la información introducida por el usuario se encuentra en el formato correcto de acuerdo a distintas validaciones</a:t>
            </a:r>
          </a:p>
          <a:p>
            <a:pPr>
              <a:buNone/>
            </a:pPr>
            <a:r>
              <a:rPr lang="es-MX" b="1" dirty="0" smtClean="0"/>
              <a:t>Módulo de Generación de Reportes</a:t>
            </a:r>
          </a:p>
          <a:p>
            <a:pPr lvl="1">
              <a:buNone/>
            </a:pPr>
            <a:r>
              <a:rPr lang="es-MX" dirty="0" smtClean="0"/>
              <a:t>Su objetivo es generar los reportes solicitados en formato PDF a partir de las solicitudes de los usuarios obteniendo la información de la Base de Datos</a:t>
            </a:r>
          </a:p>
          <a:p>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Metodología</a:t>
            </a:r>
            <a:endParaRPr lang="es-MX" dirty="0"/>
          </a:p>
        </p:txBody>
      </p:sp>
      <p:sp>
        <p:nvSpPr>
          <p:cNvPr id="3" name="2 Marcador de contenido"/>
          <p:cNvSpPr>
            <a:spLocks noGrp="1"/>
          </p:cNvSpPr>
          <p:nvPr>
            <p:ph sz="quarter" idx="1"/>
          </p:nvPr>
        </p:nvSpPr>
        <p:spPr/>
        <p:txBody>
          <a:bodyPr/>
          <a:lstStyle/>
          <a:p>
            <a:pPr algn="just"/>
            <a:r>
              <a:rPr lang="es-MX" dirty="0" smtClean="0"/>
              <a:t>Una metodología debe representar los pasos o etapas que se realizan durante el desarrollo del proyecto</a:t>
            </a:r>
          </a:p>
          <a:p>
            <a:pPr algn="just"/>
            <a:r>
              <a:rPr lang="es-MX" dirty="0" smtClean="0"/>
              <a:t>Cada paso se indicará con un subtítulo expresado como un sustantivo, no un verbo</a:t>
            </a:r>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Redacción de una Etapa</a:t>
            </a:r>
            <a:endParaRPr lang="es-MX" dirty="0"/>
          </a:p>
        </p:txBody>
      </p:sp>
      <p:sp>
        <p:nvSpPr>
          <p:cNvPr id="3" name="2 Marcador de contenido"/>
          <p:cNvSpPr>
            <a:spLocks noGrp="1"/>
          </p:cNvSpPr>
          <p:nvPr>
            <p:ph sz="quarter" idx="1"/>
          </p:nvPr>
        </p:nvSpPr>
        <p:spPr/>
        <p:txBody>
          <a:bodyPr/>
          <a:lstStyle/>
          <a:p>
            <a:pPr algn="just"/>
            <a:r>
              <a:rPr lang="es-MX" dirty="0" smtClean="0"/>
              <a:t>Suponer que uno de los pasos o actividades involucra la instalación y configuración de un </a:t>
            </a:r>
            <a:r>
              <a:rPr lang="es-MX" i="1" dirty="0" smtClean="0"/>
              <a:t>switch</a:t>
            </a:r>
            <a:r>
              <a:rPr lang="es-MX" dirty="0" smtClean="0"/>
              <a:t> en una red</a:t>
            </a:r>
          </a:p>
          <a:p>
            <a:pPr algn="just"/>
            <a:r>
              <a:rPr lang="es-MX" b="1" dirty="0" smtClean="0">
                <a:solidFill>
                  <a:schemeClr val="accent1">
                    <a:lumMod val="75000"/>
                  </a:schemeClr>
                </a:solidFill>
              </a:rPr>
              <a:t>No</a:t>
            </a:r>
            <a:r>
              <a:rPr lang="es-MX" dirty="0" smtClean="0"/>
              <a:t> se deberá colocar: </a:t>
            </a:r>
          </a:p>
          <a:p>
            <a:pPr lvl="1" algn="just"/>
            <a:r>
              <a:rPr lang="es-MX" dirty="0" smtClean="0"/>
              <a:t>Instalar y configurar el </a:t>
            </a:r>
            <a:r>
              <a:rPr lang="es-MX" i="1" dirty="0" smtClean="0"/>
              <a:t>switch</a:t>
            </a:r>
            <a:r>
              <a:rPr lang="es-MX" dirty="0" smtClean="0"/>
              <a:t> en la red</a:t>
            </a:r>
          </a:p>
          <a:p>
            <a:pPr algn="just"/>
            <a:endParaRPr lang="es-MX" dirty="0" smtClean="0"/>
          </a:p>
          <a:p>
            <a:pPr algn="just"/>
            <a:r>
              <a:rPr lang="es-MX" dirty="0" smtClean="0"/>
              <a:t>Lo correcto será colocar:</a:t>
            </a:r>
          </a:p>
          <a:p>
            <a:pPr lvl="1" algn="just"/>
            <a:r>
              <a:rPr lang="es-MX" dirty="0" smtClean="0"/>
              <a:t>Instalación y configuración del </a:t>
            </a:r>
            <a:r>
              <a:rPr lang="es-MX" i="1" dirty="0" smtClean="0"/>
              <a:t>switch</a:t>
            </a:r>
            <a:r>
              <a:rPr lang="es-MX" dirty="0" smtClean="0"/>
              <a:t> en la red</a:t>
            </a:r>
            <a:endParaRPr lang="es-MX"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Cómo describir una etapa</a:t>
            </a:r>
            <a:endParaRPr lang="es-MX" dirty="0"/>
          </a:p>
        </p:txBody>
      </p:sp>
      <p:sp>
        <p:nvSpPr>
          <p:cNvPr id="3" name="2 Marcador de contenido"/>
          <p:cNvSpPr>
            <a:spLocks noGrp="1"/>
          </p:cNvSpPr>
          <p:nvPr>
            <p:ph sz="quarter" idx="1"/>
          </p:nvPr>
        </p:nvSpPr>
        <p:spPr/>
        <p:txBody>
          <a:bodyPr/>
          <a:lstStyle/>
          <a:p>
            <a:pPr algn="just"/>
            <a:r>
              <a:rPr lang="es-MX" dirty="0" smtClean="0"/>
              <a:t>Si bien se puede incluir un breve resumen de las actividades a realizar en cada etapa, lo más importante es especificar para qué se realiza esa etapa, es decir el objetivo de realizar esa actividad</a:t>
            </a:r>
          </a:p>
          <a:p>
            <a:pPr algn="just"/>
            <a:r>
              <a:rPr lang="es-MX" dirty="0" smtClean="0"/>
              <a:t>Al momento de pensar en la redacción de la etapa, se deben considerar las siguientes preguntas:</a:t>
            </a:r>
          </a:p>
          <a:p>
            <a:pPr lvl="1" algn="just"/>
            <a:r>
              <a:rPr lang="es-MX" dirty="0" smtClean="0"/>
              <a:t>¿Para qué estoy realizando esta actividad?</a:t>
            </a:r>
          </a:p>
          <a:p>
            <a:pPr lvl="1" algn="just"/>
            <a:r>
              <a:rPr lang="es-MX" dirty="0" smtClean="0"/>
              <a:t>¿Qué aporta en el funcionamiento del proyecto esta etapa?</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Contenido</a:t>
            </a:r>
            <a:endParaRPr lang="es-MX" dirty="0"/>
          </a:p>
        </p:txBody>
      </p:sp>
      <p:sp>
        <p:nvSpPr>
          <p:cNvPr id="3" name="2 Marcador de contenido"/>
          <p:cNvSpPr>
            <a:spLocks noGrp="1"/>
          </p:cNvSpPr>
          <p:nvPr>
            <p:ph sz="quarter" idx="1"/>
          </p:nvPr>
        </p:nvSpPr>
        <p:spPr/>
        <p:txBody>
          <a:bodyPr/>
          <a:lstStyle/>
          <a:p>
            <a:pPr marL="457200" indent="-457200">
              <a:lnSpc>
                <a:spcPct val="150000"/>
              </a:lnSpc>
              <a:buFont typeface="+mj-lt"/>
              <a:buAutoNum type="arabicPeriod"/>
            </a:pPr>
            <a:r>
              <a:rPr lang="es-MX" dirty="0" smtClean="0"/>
              <a:t>Descripción Técnica o Metodología</a:t>
            </a:r>
          </a:p>
          <a:p>
            <a:pPr marL="457200" indent="-457200">
              <a:lnSpc>
                <a:spcPct val="150000"/>
              </a:lnSpc>
              <a:buFont typeface="+mj-lt"/>
              <a:buAutoNum type="arabicPeriod"/>
            </a:pPr>
            <a:r>
              <a:rPr lang="es-MX" dirty="0" smtClean="0"/>
              <a:t>Especificación </a:t>
            </a:r>
            <a:r>
              <a:rPr lang="es-MX" dirty="0" smtClean="0"/>
              <a:t>Técnica</a:t>
            </a:r>
            <a:endParaRPr lang="es-MX"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a:t>
            </a:r>
            <a:endParaRPr lang="es-MX" dirty="0"/>
          </a:p>
        </p:txBody>
      </p:sp>
      <p:sp>
        <p:nvSpPr>
          <p:cNvPr id="3" name="2 Marcador de contenido"/>
          <p:cNvSpPr>
            <a:spLocks noGrp="1"/>
          </p:cNvSpPr>
          <p:nvPr>
            <p:ph sz="quarter" idx="1"/>
          </p:nvPr>
        </p:nvSpPr>
        <p:spPr/>
        <p:txBody>
          <a:bodyPr>
            <a:normAutofit/>
          </a:bodyPr>
          <a:lstStyle/>
          <a:p>
            <a:pPr algn="just"/>
            <a:r>
              <a:rPr lang="es-MX" dirty="0" smtClean="0"/>
              <a:t>Suponiendo que una etapa es “Configuración de sitios no accesibles para los usuarios de una red”</a:t>
            </a:r>
          </a:p>
          <a:p>
            <a:pPr algn="just"/>
            <a:r>
              <a:rPr lang="es-MX" dirty="0" smtClean="0"/>
              <a:t>Más que escribir:</a:t>
            </a:r>
          </a:p>
          <a:p>
            <a:pPr lvl="1" algn="just"/>
            <a:r>
              <a:rPr lang="es-MX" dirty="0" smtClean="0"/>
              <a:t>“Se seleccionan en una pantalla los sitios que estarán bloqueados para los usuarios de una red en la empresa”</a:t>
            </a:r>
          </a:p>
          <a:p>
            <a:pPr algn="just"/>
            <a:r>
              <a:rPr lang="es-MX" dirty="0" smtClean="0"/>
              <a:t>Sería correcto escribir</a:t>
            </a:r>
          </a:p>
          <a:p>
            <a:pPr lvl="1" algn="just"/>
            <a:r>
              <a:rPr lang="es-MX" dirty="0" smtClean="0"/>
              <a:t>“El objetivo de esta etapa es asegurar que los usuarios de una red no tengan acceso a determinados sitios con el fin de no saturar la red con accesos no relacionados con aspectos laborales y reducir el riesgo de infección o accesos indebidos a la información”</a:t>
            </a:r>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Figura de la Metodología</a:t>
            </a:r>
            <a:endParaRPr lang="es-MX" dirty="0"/>
          </a:p>
        </p:txBody>
      </p:sp>
      <p:sp>
        <p:nvSpPr>
          <p:cNvPr id="3" name="2 Marcador de contenido"/>
          <p:cNvSpPr>
            <a:spLocks noGrp="1"/>
          </p:cNvSpPr>
          <p:nvPr>
            <p:ph sz="quarter" idx="1"/>
          </p:nvPr>
        </p:nvSpPr>
        <p:spPr/>
        <p:txBody>
          <a:bodyPr/>
          <a:lstStyle/>
          <a:p>
            <a:pPr algn="just"/>
            <a:r>
              <a:rPr lang="es-MX" dirty="0" smtClean="0"/>
              <a:t>Una Metodología puede acompañarse también de una imagen</a:t>
            </a:r>
          </a:p>
          <a:p>
            <a:pPr algn="just"/>
            <a:r>
              <a:rPr lang="es-MX" dirty="0" smtClean="0"/>
              <a:t>Se puede colocar una representación global del proyecto indicando los componentes que lo componen</a:t>
            </a:r>
          </a:p>
          <a:p>
            <a:pPr algn="just"/>
            <a:r>
              <a:rPr lang="es-MX" dirty="0" smtClean="0"/>
              <a:t>Cada componente del diagrama, debe coincidir con una etapa descrita en la Metodología</a:t>
            </a:r>
          </a:p>
          <a:p>
            <a:pPr algn="just"/>
            <a:r>
              <a:rPr lang="es-MX" dirty="0" smtClean="0"/>
              <a:t>Es posible colocar una imagen que represente la actividad, por ejemplo, la imagen de un </a:t>
            </a:r>
            <a:r>
              <a:rPr lang="es-MX" i="1" dirty="0" smtClean="0"/>
              <a:t>switch</a:t>
            </a:r>
            <a:r>
              <a:rPr lang="es-MX" dirty="0" smtClean="0"/>
              <a:t>, de una PC en caso de configuración, de un servidor en caso de instalación, etc.</a:t>
            </a:r>
            <a:endParaRPr lang="es-MX"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Especificación Técnica</a:t>
            </a:r>
            <a:endParaRPr lang="es-MX" dirty="0"/>
          </a:p>
        </p:txBody>
      </p:sp>
      <p:sp>
        <p:nvSpPr>
          <p:cNvPr id="5" name="4 Marcador de texto"/>
          <p:cNvSpPr>
            <a:spLocks noGrp="1"/>
          </p:cNvSpPr>
          <p:nvPr>
            <p:ph type="body" idx="1"/>
          </p:nvPr>
        </p:nvSpPr>
        <p:spPr/>
        <p:txBody>
          <a:bodyPr/>
          <a:lstStyle/>
          <a:p>
            <a:endParaRPr lang="es-MX"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Especificación Técnica</a:t>
            </a:r>
            <a:endParaRPr lang="es-MX" dirty="0"/>
          </a:p>
        </p:txBody>
      </p:sp>
      <p:sp>
        <p:nvSpPr>
          <p:cNvPr id="5" name="4 Marcador de contenido"/>
          <p:cNvSpPr>
            <a:spLocks noGrp="1"/>
          </p:cNvSpPr>
          <p:nvPr>
            <p:ph sz="quarter" idx="1"/>
          </p:nvPr>
        </p:nvSpPr>
        <p:spPr/>
        <p:txBody>
          <a:bodyPr>
            <a:normAutofit/>
          </a:bodyPr>
          <a:lstStyle/>
          <a:p>
            <a:r>
              <a:rPr lang="es-MX" dirty="0" smtClean="0"/>
              <a:t>El objetivo de la Especificación Técnica es indicar claramente hasta dónde se va a llegar con el desarrollo del proyecto.</a:t>
            </a:r>
          </a:p>
          <a:p>
            <a:r>
              <a:rPr lang="es-MX" dirty="0" smtClean="0"/>
              <a:t>Delimitar la funcionalidad del proyecto:</a:t>
            </a:r>
          </a:p>
          <a:p>
            <a:pPr lvl="1"/>
            <a:r>
              <a:rPr lang="es-MX" dirty="0" smtClean="0"/>
              <a:t>Identificar los lenguajes, estándares, protocolos e interfaces que se usarán en y entre los distintos bloques</a:t>
            </a:r>
          </a:p>
          <a:p>
            <a:pPr lvl="1"/>
            <a:r>
              <a:rPr lang="es-MX" dirty="0" smtClean="0"/>
              <a:t>En el caso de una Metodología, indicar los equipos de hardware, o software que se utilizarán</a:t>
            </a:r>
          </a:p>
          <a:p>
            <a:pPr lvl="1"/>
            <a:r>
              <a:rPr lang="es-MX" dirty="0" smtClean="0"/>
              <a:t>Definir las características mínimas que tendrá el producto final para dar por concluido el proyecto</a:t>
            </a:r>
          </a:p>
          <a:p>
            <a:r>
              <a:rPr lang="es-MX" dirty="0" smtClean="0"/>
              <a:t>No se deben describir a detalle los lenguajes, entornos de desarrollo, hardware, etc. Solo indicar cuáles se utilizarán</a:t>
            </a:r>
            <a:endParaRPr lang="es-MX"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para Descripción Técnica</a:t>
            </a:r>
            <a:endParaRPr lang="es-MX" dirty="0"/>
          </a:p>
        </p:txBody>
      </p:sp>
      <p:sp>
        <p:nvSpPr>
          <p:cNvPr id="3" name="2 Marcador de contenido"/>
          <p:cNvSpPr>
            <a:spLocks noGrp="1"/>
          </p:cNvSpPr>
          <p:nvPr>
            <p:ph sz="quarter" idx="1"/>
          </p:nvPr>
        </p:nvSpPr>
        <p:spPr/>
        <p:txBody>
          <a:bodyPr>
            <a:normAutofit lnSpcReduction="10000"/>
          </a:bodyPr>
          <a:lstStyle/>
          <a:p>
            <a:pPr algn="just"/>
            <a:r>
              <a:rPr lang="es-MX" dirty="0" smtClean="0"/>
              <a:t>El proyecto se desarrollará en lenguaje Java con ayuda de las bibliotecas del </a:t>
            </a:r>
            <a:r>
              <a:rPr lang="es-MX" i="1" dirty="0" smtClean="0"/>
              <a:t>framework</a:t>
            </a:r>
            <a:r>
              <a:rPr lang="es-MX" dirty="0" smtClean="0"/>
              <a:t> Struts. La interfaz se desarrollará en JSP y como servidor de base de datos se utilizará MySQL. Para la generación de los reportes en PDF se utilizará la biblioteca Jasper Reports</a:t>
            </a:r>
          </a:p>
          <a:p>
            <a:pPr algn="just"/>
            <a:r>
              <a:rPr lang="es-MX" dirty="0" smtClean="0"/>
              <a:t>La validación de la información incluye: cantidad de caracteres en el RFC y formato de fecha de nacimiento</a:t>
            </a:r>
          </a:p>
          <a:p>
            <a:pPr algn="just"/>
            <a:r>
              <a:rPr lang="es-MX" i="1" dirty="0" smtClean="0">
                <a:solidFill>
                  <a:schemeClr val="accent2"/>
                </a:solidFill>
              </a:rPr>
              <a:t>Struts es una framework que permite realizar aplicaciones web integrándose con lenguaje Java, fue desarrollador por </a:t>
            </a:r>
            <a:r>
              <a:rPr lang="es-MX" dirty="0" smtClean="0"/>
              <a:t>… (esto es un error, NO se describen las tecnologías, en tal caso, se colocan como nota al pie o como referencia</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Ejemplo para Metodología</a:t>
            </a:r>
            <a:endParaRPr lang="es-MX" dirty="0"/>
          </a:p>
        </p:txBody>
      </p:sp>
      <p:sp>
        <p:nvSpPr>
          <p:cNvPr id="3" name="2 Marcador de contenido"/>
          <p:cNvSpPr>
            <a:spLocks noGrp="1"/>
          </p:cNvSpPr>
          <p:nvPr>
            <p:ph sz="quarter" idx="1"/>
          </p:nvPr>
        </p:nvSpPr>
        <p:spPr/>
        <p:txBody>
          <a:bodyPr/>
          <a:lstStyle/>
          <a:p>
            <a:r>
              <a:rPr lang="es-MX" dirty="0" smtClean="0"/>
              <a:t>Se utilizará un </a:t>
            </a:r>
            <a:r>
              <a:rPr lang="es-MX" i="1" dirty="0" smtClean="0"/>
              <a:t>switch</a:t>
            </a:r>
            <a:r>
              <a:rPr lang="es-MX" dirty="0" smtClean="0"/>
              <a:t> de la Marca NetLink y su software de configuración. Para la creación de las máquinas virtuales se utilizará la aplicación VMWare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¿Cuándo se dará por concluido el proyecto?</a:t>
            </a:r>
            <a:endParaRPr lang="es-MX" dirty="0"/>
          </a:p>
        </p:txBody>
      </p:sp>
      <p:sp>
        <p:nvSpPr>
          <p:cNvPr id="3" name="2 Marcador de contenido"/>
          <p:cNvSpPr>
            <a:spLocks noGrp="1"/>
          </p:cNvSpPr>
          <p:nvPr>
            <p:ph sz="quarter" idx="1"/>
          </p:nvPr>
        </p:nvSpPr>
        <p:spPr/>
        <p:txBody>
          <a:bodyPr>
            <a:normAutofit/>
          </a:bodyPr>
          <a:lstStyle/>
          <a:p>
            <a:r>
              <a:rPr lang="es-MX" dirty="0" smtClean="0"/>
              <a:t>Referirse a los objetivos planteados.</a:t>
            </a:r>
          </a:p>
          <a:p>
            <a:r>
              <a:rPr lang="es-MX" dirty="0" smtClean="0">
                <a:solidFill>
                  <a:schemeClr val="accent2"/>
                </a:solidFill>
              </a:rPr>
              <a:t>No</a:t>
            </a:r>
            <a:r>
              <a:rPr lang="es-MX" dirty="0" smtClean="0"/>
              <a:t> colocar frases como:</a:t>
            </a:r>
          </a:p>
          <a:p>
            <a:pPr lvl="1"/>
            <a:r>
              <a:rPr lang="es-MX" dirty="0" smtClean="0"/>
              <a:t>Se dará por finalizado una vez que se termine de programar</a:t>
            </a:r>
          </a:p>
          <a:p>
            <a:pPr lvl="1"/>
            <a:r>
              <a:rPr lang="es-MX" dirty="0" smtClean="0"/>
              <a:t>Se dará por concluido una vez que funcione adecuadamente</a:t>
            </a:r>
          </a:p>
          <a:p>
            <a:pPr lvl="1"/>
            <a:r>
              <a:rPr lang="es-MX" dirty="0" smtClean="0"/>
              <a:t>Se dará por finalizado cuando se entregue documentación</a:t>
            </a:r>
          </a:p>
          <a:p>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14400" y="285728"/>
            <a:ext cx="7772400" cy="1143000"/>
          </a:xfrm>
        </p:spPr>
        <p:txBody>
          <a:bodyPr>
            <a:normAutofit fontScale="90000"/>
          </a:bodyPr>
          <a:lstStyle/>
          <a:p>
            <a:r>
              <a:rPr lang="es-MX" dirty="0" smtClean="0"/>
              <a:t>¿Cuándo se dará por concluido el proyecto?</a:t>
            </a:r>
            <a:endParaRPr lang="es-MX" dirty="0"/>
          </a:p>
        </p:txBody>
      </p:sp>
      <p:sp>
        <p:nvSpPr>
          <p:cNvPr id="3" name="2 Marcador de contenido"/>
          <p:cNvSpPr>
            <a:spLocks noGrp="1"/>
          </p:cNvSpPr>
          <p:nvPr>
            <p:ph sz="quarter" idx="1"/>
          </p:nvPr>
        </p:nvSpPr>
        <p:spPr/>
        <p:txBody>
          <a:bodyPr/>
          <a:lstStyle/>
          <a:p>
            <a:r>
              <a:rPr lang="es-MX" dirty="0" smtClean="0"/>
              <a:t>Para una Descripción Técnica, colocar frases como:</a:t>
            </a:r>
          </a:p>
          <a:p>
            <a:r>
              <a:rPr lang="es-MX" dirty="0" smtClean="0"/>
              <a:t>El proyecto se dará por concluido una vez que:</a:t>
            </a:r>
          </a:p>
          <a:p>
            <a:pPr lvl="1"/>
            <a:r>
              <a:rPr lang="es-MX" dirty="0" smtClean="0"/>
              <a:t>El módulo de Captura permita registrar la información de por lo menos 20 usuarios de manera simultánea</a:t>
            </a:r>
          </a:p>
          <a:p>
            <a:pPr lvl="1"/>
            <a:r>
              <a:rPr lang="es-MX" dirty="0" smtClean="0"/>
              <a:t>El módulo de Validación permite registrar solo información que esté en formato correcto</a:t>
            </a:r>
          </a:p>
          <a:p>
            <a:pPr lvl="1"/>
            <a:r>
              <a:rPr lang="es-MX" dirty="0" smtClean="0"/>
              <a:t>El módulo de Generación de Reportes permita generar al menos los siguientes 3 tipos de reportes: asistencia, solicitud de horas extra y solicitud de vacaciones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¿Cuándo se dará por finalizado el proyecto?</a:t>
            </a:r>
            <a:endParaRPr lang="es-MX" dirty="0"/>
          </a:p>
        </p:txBody>
      </p:sp>
      <p:sp>
        <p:nvSpPr>
          <p:cNvPr id="3" name="2 Marcador de contenido"/>
          <p:cNvSpPr>
            <a:spLocks noGrp="1"/>
          </p:cNvSpPr>
          <p:nvPr>
            <p:ph sz="quarter" idx="1"/>
          </p:nvPr>
        </p:nvSpPr>
        <p:spPr/>
        <p:txBody>
          <a:bodyPr/>
          <a:lstStyle/>
          <a:p>
            <a:pPr algn="just"/>
            <a:r>
              <a:rPr lang="es-MX" dirty="0" smtClean="0"/>
              <a:t>En el caso de una Metodología, el procedimiento es similar</a:t>
            </a:r>
          </a:p>
          <a:p>
            <a:pPr algn="just"/>
            <a:r>
              <a:rPr lang="es-MX" dirty="0" smtClean="0"/>
              <a:t>El proyecto se dará por finalizado cuando:</a:t>
            </a:r>
          </a:p>
          <a:p>
            <a:pPr lvl="1" algn="just"/>
            <a:r>
              <a:rPr lang="es-MX" dirty="0" smtClean="0"/>
              <a:t>La configuración del </a:t>
            </a:r>
            <a:r>
              <a:rPr lang="es-MX" i="1" dirty="0" smtClean="0"/>
              <a:t>switch</a:t>
            </a:r>
            <a:r>
              <a:rPr lang="es-MX" dirty="0" smtClean="0"/>
              <a:t> para bloquear sitios no deseados impida el acceso de los usuarios a dichos sitios</a:t>
            </a:r>
          </a:p>
          <a:p>
            <a:pPr lvl="1" algn="just"/>
            <a:r>
              <a:rPr lang="es-MX" dirty="0" smtClean="0"/>
              <a:t>La virtualización de equipos cuente con imágenes de los equipos necesarios en la empresa</a:t>
            </a:r>
          </a:p>
          <a:p>
            <a:pPr lvl="1" algn="just"/>
            <a:r>
              <a:rPr lang="es-MX" dirty="0" smtClean="0"/>
              <a:t>La evaluación de rendimiento muestre un incremento de disponibilidad de los recursos de un 20%</a:t>
            </a:r>
            <a:endParaRPr lang="es-MX"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Párrafo Obligatorio</a:t>
            </a:r>
            <a:endParaRPr lang="es-MX" dirty="0"/>
          </a:p>
        </p:txBody>
      </p:sp>
      <p:sp>
        <p:nvSpPr>
          <p:cNvPr id="3" name="2 Marcador de contenido"/>
          <p:cNvSpPr>
            <a:spLocks noGrp="1"/>
          </p:cNvSpPr>
          <p:nvPr>
            <p:ph sz="quarter" idx="1"/>
          </p:nvPr>
        </p:nvSpPr>
        <p:spPr/>
        <p:txBody>
          <a:bodyPr>
            <a:normAutofit lnSpcReduction="10000"/>
          </a:bodyPr>
          <a:lstStyle/>
          <a:p>
            <a:pPr algn="just"/>
            <a:r>
              <a:rPr lang="es-MX" dirty="0" smtClean="0"/>
              <a:t>Al concluir el proyecto de integración se entregará un disco compacto al Coordinador de Estudios de Ingeniería en Computación que incluirá el reporte final del proyecto en un archivo PDF (sin restricciones) </a:t>
            </a:r>
            <a:r>
              <a:rPr lang="es-MX" baseline="30000" dirty="0" smtClean="0"/>
              <a:t>1</a:t>
            </a:r>
            <a:r>
              <a:rPr lang="es-MX" dirty="0" smtClean="0"/>
              <a:t>y el código fuente de la aplicación en un archivo comprimido(sin restricciones)</a:t>
            </a:r>
            <a:r>
              <a:rPr lang="es-MX" baseline="30000" dirty="0" smtClean="0"/>
              <a:t>2</a:t>
            </a:r>
            <a:r>
              <a:rPr lang="es-MX" dirty="0" smtClean="0"/>
              <a:t>. La sección de apéndices del reporte final contendrá al menos un listado del código fuente desarrollado.</a:t>
            </a:r>
          </a:p>
          <a:p>
            <a:pPr algn="just"/>
            <a:endParaRPr lang="es-MX" dirty="0" smtClean="0"/>
          </a:p>
          <a:p>
            <a:pPr>
              <a:buNone/>
            </a:pPr>
            <a:endParaRPr lang="es-MX" dirty="0" smtClean="0"/>
          </a:p>
          <a:p>
            <a:pPr>
              <a:buNone/>
            </a:pPr>
            <a:r>
              <a:rPr lang="es-MX" dirty="0" smtClean="0"/>
              <a:t> </a:t>
            </a:r>
            <a:r>
              <a:rPr lang="es-MX" baseline="30000" dirty="0" smtClean="0"/>
              <a:t>1 </a:t>
            </a:r>
            <a:r>
              <a:rPr lang="es-MX" dirty="0" smtClean="0"/>
              <a:t>Se debe poder visualizar sin restricciones tecnológicas.</a:t>
            </a:r>
          </a:p>
          <a:p>
            <a:pPr>
              <a:buNone/>
            </a:pPr>
            <a:r>
              <a:rPr lang="es-MX" dirty="0" smtClean="0"/>
              <a:t> </a:t>
            </a:r>
            <a:r>
              <a:rPr lang="es-MX" baseline="30000" dirty="0" smtClean="0"/>
              <a:t>2 </a:t>
            </a:r>
            <a:r>
              <a:rPr lang="es-MX" dirty="0" smtClean="0"/>
              <a:t>Se debe poder descomprimir sin restricciones tecnológicas.</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Descripción Técnica o Metodología</a:t>
            </a:r>
            <a:endParaRPr lang="es-MX" dirty="0"/>
          </a:p>
        </p:txBody>
      </p:sp>
      <p:sp>
        <p:nvSpPr>
          <p:cNvPr id="5" name="4 Marcador de texto"/>
          <p:cNvSpPr>
            <a:spLocks noGrp="1"/>
          </p:cNvSpPr>
          <p:nvPr>
            <p:ph type="body" idx="1"/>
          </p:nvPr>
        </p:nvSpPr>
        <p:spPr/>
        <p:txBody>
          <a:bodyPr/>
          <a:lstStyle/>
          <a:p>
            <a:endParaRPr lang="es-MX"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Entregables Adicionales</a:t>
            </a:r>
            <a:endParaRPr lang="es-MX" dirty="0"/>
          </a:p>
        </p:txBody>
      </p:sp>
      <p:sp>
        <p:nvSpPr>
          <p:cNvPr id="3" name="2 Marcador de contenido"/>
          <p:cNvSpPr>
            <a:spLocks noGrp="1"/>
          </p:cNvSpPr>
          <p:nvPr>
            <p:ph sz="quarter" idx="1"/>
          </p:nvPr>
        </p:nvSpPr>
        <p:spPr/>
        <p:txBody>
          <a:bodyPr/>
          <a:lstStyle/>
          <a:p>
            <a:r>
              <a:rPr lang="es-MX" dirty="0" smtClean="0"/>
              <a:t>Adicionalmente al Apéndice que contiene el código fuente comprometido en la Especificación Técnica, se incluirán los siguientes Apéndices en el reporte final:</a:t>
            </a:r>
          </a:p>
          <a:p>
            <a:pPr lvl="1"/>
            <a:r>
              <a:rPr lang="es-MX" dirty="0" smtClean="0"/>
              <a:t>Manual de Instalación</a:t>
            </a:r>
          </a:p>
          <a:p>
            <a:pPr lvl="1"/>
            <a:r>
              <a:rPr lang="es-MX" dirty="0" smtClean="0"/>
              <a:t>Guía de Uso Rápida</a:t>
            </a:r>
          </a:p>
          <a:p>
            <a:pPr lvl="1"/>
            <a:r>
              <a:rPr lang="es-MX" dirty="0" smtClean="0"/>
              <a:t>Manual de Usuario</a:t>
            </a:r>
          </a:p>
          <a:p>
            <a:pPr lvl="1"/>
            <a:r>
              <a:rPr lang="es-MX" dirty="0" smtClean="0"/>
              <a:t>Otros Elementos</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Descripción Técnica o Metodología</a:t>
            </a:r>
            <a:endParaRPr lang="es-MX" dirty="0"/>
          </a:p>
        </p:txBody>
      </p:sp>
      <p:sp>
        <p:nvSpPr>
          <p:cNvPr id="3" name="2 Marcador de contenido"/>
          <p:cNvSpPr>
            <a:spLocks noGrp="1"/>
          </p:cNvSpPr>
          <p:nvPr>
            <p:ph sz="quarter" idx="1"/>
          </p:nvPr>
        </p:nvSpPr>
        <p:spPr>
          <a:xfrm>
            <a:off x="457200" y="1646237"/>
            <a:ext cx="8229600" cy="2430835"/>
          </a:xfrm>
        </p:spPr>
        <p:txBody>
          <a:bodyPr/>
          <a:lstStyle/>
          <a:p>
            <a:pPr>
              <a:lnSpc>
                <a:spcPct val="150000"/>
              </a:lnSpc>
            </a:pPr>
            <a:r>
              <a:rPr lang="es-MX" dirty="0" smtClean="0"/>
              <a:t>El objetivo de esta sección es establecer la complejidad y viabilidad técnica del proyecto. </a:t>
            </a:r>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¿Descripción Técnica o Metodología?</a:t>
            </a:r>
            <a:endParaRPr lang="es-MX" dirty="0"/>
          </a:p>
        </p:txBody>
      </p:sp>
      <p:sp>
        <p:nvSpPr>
          <p:cNvPr id="3" name="2 Marcador de contenido"/>
          <p:cNvSpPr>
            <a:spLocks noGrp="1"/>
          </p:cNvSpPr>
          <p:nvPr>
            <p:ph sz="quarter" idx="1"/>
          </p:nvPr>
        </p:nvSpPr>
        <p:spPr/>
        <p:txBody>
          <a:bodyPr/>
          <a:lstStyle/>
          <a:p>
            <a:pPr algn="just"/>
            <a:r>
              <a:rPr lang="es-MX" dirty="0" smtClean="0"/>
              <a:t>Cuando el proyecto se resuelva a partir del diseño y desarrollo de un sistema o aplicación, por ejemplo, un Sistema de Información, un video juego, una aplicación móvil, etc, se elegirá una Descripción Técnica</a:t>
            </a:r>
          </a:p>
          <a:p>
            <a:pPr algn="just"/>
            <a:endParaRPr lang="es-MX" dirty="0" smtClean="0"/>
          </a:p>
          <a:p>
            <a:pPr algn="just"/>
            <a:r>
              <a:rPr lang="es-MX" dirty="0" smtClean="0"/>
              <a:t>Si se resuelve a partir de la realización de una serie de pasos o procedimientos, por ejemplo, evaluar sistemas, configurar sistemas de redes, etc., se elegirá una Metodología</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Descripción Técnica</a:t>
            </a:r>
            <a:endParaRPr lang="es-MX" dirty="0"/>
          </a:p>
        </p:txBody>
      </p:sp>
      <p:sp>
        <p:nvSpPr>
          <p:cNvPr id="3" name="2 Marcador de contenido"/>
          <p:cNvSpPr>
            <a:spLocks noGrp="1"/>
          </p:cNvSpPr>
          <p:nvPr>
            <p:ph sz="quarter" idx="1"/>
          </p:nvPr>
        </p:nvSpPr>
        <p:spPr/>
        <p:txBody>
          <a:bodyPr>
            <a:normAutofit/>
          </a:bodyPr>
          <a:lstStyle/>
          <a:p>
            <a:pPr>
              <a:lnSpc>
                <a:spcPct val="110000"/>
              </a:lnSpc>
              <a:spcBef>
                <a:spcPts val="1200"/>
              </a:spcBef>
              <a:spcAft>
                <a:spcPts val="600"/>
              </a:spcAft>
            </a:pPr>
            <a:r>
              <a:rPr lang="es-MX" dirty="0" smtClean="0"/>
              <a:t>En la Descripción Técnica se debe:</a:t>
            </a:r>
          </a:p>
          <a:p>
            <a:pPr lvl="1">
              <a:lnSpc>
                <a:spcPct val="110000"/>
              </a:lnSpc>
              <a:spcBef>
                <a:spcPts val="1200"/>
              </a:spcBef>
              <a:spcAft>
                <a:spcPts val="600"/>
              </a:spcAft>
            </a:pPr>
            <a:r>
              <a:rPr lang="es-MX" dirty="0" smtClean="0"/>
              <a:t>Indicar la funcionalidad de los componentes o módulos que forman parte del proyecto.</a:t>
            </a:r>
          </a:p>
          <a:p>
            <a:pPr lvl="1">
              <a:lnSpc>
                <a:spcPct val="110000"/>
              </a:lnSpc>
              <a:spcBef>
                <a:spcPts val="1200"/>
              </a:spcBef>
              <a:spcAft>
                <a:spcPts val="600"/>
              </a:spcAft>
            </a:pPr>
            <a:r>
              <a:rPr lang="es-MX" dirty="0" smtClean="0"/>
              <a:t>Especificar de manera concreta qué es lo que realiza cada uno de ellos.</a:t>
            </a:r>
          </a:p>
          <a:p>
            <a:pPr>
              <a:lnSpc>
                <a:spcPct val="110000"/>
              </a:lnSpc>
              <a:spcBef>
                <a:spcPts val="1200"/>
              </a:spcBef>
              <a:spcAft>
                <a:spcPts val="600"/>
              </a:spcAft>
            </a:pPr>
            <a:r>
              <a:rPr lang="es-MX" dirty="0" smtClean="0"/>
              <a:t>Una Descripción Técnica </a:t>
            </a:r>
            <a:r>
              <a:rPr lang="es-MX" dirty="0" smtClean="0">
                <a:solidFill>
                  <a:srgbClr val="FF0000"/>
                </a:solidFill>
              </a:rPr>
              <a:t>No</a:t>
            </a:r>
            <a:r>
              <a:rPr lang="es-MX" dirty="0" smtClean="0"/>
              <a:t> debe:</a:t>
            </a:r>
          </a:p>
          <a:p>
            <a:pPr lvl="1">
              <a:lnSpc>
                <a:spcPct val="110000"/>
              </a:lnSpc>
              <a:spcBef>
                <a:spcPts val="1200"/>
              </a:spcBef>
              <a:spcAft>
                <a:spcPts val="600"/>
              </a:spcAft>
            </a:pPr>
            <a:r>
              <a:rPr lang="es-MX" dirty="0" smtClean="0"/>
              <a:t> Indicar los detalles de implementación.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MX" dirty="0" smtClean="0"/>
              <a:t>Descripción Técnica</a:t>
            </a:r>
            <a:endParaRPr lang="es-MX" dirty="0"/>
          </a:p>
        </p:txBody>
      </p:sp>
      <p:sp>
        <p:nvSpPr>
          <p:cNvPr id="5" name="4 Marcador de contenido"/>
          <p:cNvSpPr>
            <a:spLocks noGrp="1"/>
          </p:cNvSpPr>
          <p:nvPr>
            <p:ph sz="quarter" idx="1"/>
          </p:nvPr>
        </p:nvSpPr>
        <p:spPr/>
        <p:txBody>
          <a:bodyPr>
            <a:normAutofit lnSpcReduction="10000"/>
          </a:bodyPr>
          <a:lstStyle/>
          <a:p>
            <a:pPr>
              <a:spcBef>
                <a:spcPts val="600"/>
              </a:spcBef>
              <a:spcAft>
                <a:spcPts val="600"/>
              </a:spcAft>
            </a:pPr>
            <a:r>
              <a:rPr lang="es-MX" dirty="0" smtClean="0"/>
              <a:t>Es recomendable incluir diagramas que faciliten la identificación de los módulos o funcionalidades principales del proyecto a desarrollar. Algunos de estos diagramas incluyen:</a:t>
            </a:r>
          </a:p>
          <a:p>
            <a:pPr lvl="1">
              <a:spcBef>
                <a:spcPts val="600"/>
              </a:spcBef>
              <a:spcAft>
                <a:spcPts val="600"/>
              </a:spcAft>
            </a:pPr>
            <a:r>
              <a:rPr lang="es-MX" dirty="0" smtClean="0"/>
              <a:t>Diagramas de Casos de Uso</a:t>
            </a:r>
          </a:p>
          <a:p>
            <a:pPr lvl="1">
              <a:spcBef>
                <a:spcPts val="600"/>
              </a:spcBef>
              <a:spcAft>
                <a:spcPts val="600"/>
              </a:spcAft>
            </a:pPr>
            <a:r>
              <a:rPr lang="es-MX" dirty="0" smtClean="0"/>
              <a:t>Diagramas de Componentes</a:t>
            </a:r>
          </a:p>
          <a:p>
            <a:pPr lvl="1">
              <a:spcBef>
                <a:spcPts val="600"/>
              </a:spcBef>
              <a:spcAft>
                <a:spcPts val="600"/>
              </a:spcAft>
            </a:pPr>
            <a:r>
              <a:rPr lang="es-MX" dirty="0" smtClean="0"/>
              <a:t>Diagramas de Bloques</a:t>
            </a:r>
          </a:p>
          <a:p>
            <a:pPr lvl="1">
              <a:spcBef>
                <a:spcPts val="600"/>
              </a:spcBef>
              <a:spcAft>
                <a:spcPts val="600"/>
              </a:spcAft>
            </a:pPr>
            <a:r>
              <a:rPr lang="es-MX" dirty="0" smtClean="0"/>
              <a:t>Diagramas de Arquitecturas</a:t>
            </a:r>
          </a:p>
          <a:p>
            <a:pPr>
              <a:spcBef>
                <a:spcPts val="600"/>
              </a:spcBef>
              <a:spcAft>
                <a:spcPts val="600"/>
              </a:spcAft>
            </a:pPr>
            <a:r>
              <a:rPr lang="es-MX" dirty="0" smtClean="0"/>
              <a:t>Todas las imágenes deberán estar </a:t>
            </a:r>
            <a:r>
              <a:rPr lang="es-MX" dirty="0" smtClean="0">
                <a:solidFill>
                  <a:schemeClr val="accent2"/>
                </a:solidFill>
              </a:rPr>
              <a:t>referenciadas en el texto</a:t>
            </a:r>
            <a:r>
              <a:rPr lang="es-MX" dirty="0" smtClean="0"/>
              <a:t>, </a:t>
            </a:r>
            <a:r>
              <a:rPr lang="es-MX" dirty="0" smtClean="0">
                <a:solidFill>
                  <a:schemeClr val="accent2"/>
                </a:solidFill>
              </a:rPr>
              <a:t>numeradas</a:t>
            </a:r>
            <a:r>
              <a:rPr lang="es-MX" dirty="0" smtClean="0"/>
              <a:t> y con </a:t>
            </a:r>
            <a:r>
              <a:rPr lang="es-MX" dirty="0" smtClean="0">
                <a:solidFill>
                  <a:schemeClr val="accent2"/>
                </a:solidFill>
              </a:rPr>
              <a:t>nota al pie de imagen</a:t>
            </a:r>
            <a:r>
              <a:rPr lang="es-MX"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Diagrama de Casos de Uso</a:t>
            </a:r>
            <a:endParaRPr lang="es-MX" dirty="0"/>
          </a:p>
        </p:txBody>
      </p:sp>
      <p:sp>
        <p:nvSpPr>
          <p:cNvPr id="3" name="2 Marcador de contenido"/>
          <p:cNvSpPr>
            <a:spLocks noGrp="1"/>
          </p:cNvSpPr>
          <p:nvPr>
            <p:ph sz="quarter" idx="1"/>
          </p:nvPr>
        </p:nvSpPr>
        <p:spPr/>
        <p:txBody>
          <a:bodyPr/>
          <a:lstStyle/>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r>
              <a:rPr lang="es-MX" dirty="0" smtClean="0"/>
              <a:t>Fuente: Presentación de la Dra. Maricela Claudia Bravo</a:t>
            </a:r>
          </a:p>
          <a:p>
            <a:endParaRPr lang="es-MX" dirty="0"/>
          </a:p>
        </p:txBody>
      </p:sp>
      <p:pic>
        <p:nvPicPr>
          <p:cNvPr id="5" name="Picture 4"/>
          <p:cNvPicPr>
            <a:picLocks noChangeAspect="1" noChangeArrowheads="1"/>
          </p:cNvPicPr>
          <p:nvPr/>
        </p:nvPicPr>
        <p:blipFill>
          <a:blip r:embed="rId2" cstate="print"/>
          <a:srcRect/>
          <a:stretch>
            <a:fillRect/>
          </a:stretch>
        </p:blipFill>
        <p:spPr bwMode="auto">
          <a:xfrm>
            <a:off x="1500166" y="1456359"/>
            <a:ext cx="5643602" cy="3687153"/>
          </a:xfrm>
          <a:prstGeom prst="rect">
            <a:avLst/>
          </a:prstGeom>
          <a:ln>
            <a:headEnd/>
            <a:tailEnd/>
          </a:ln>
        </p:spPr>
        <p:style>
          <a:lnRef idx="1">
            <a:schemeClr val="dk1"/>
          </a:lnRef>
          <a:fillRef idx="2">
            <a:schemeClr val="dk1"/>
          </a:fillRef>
          <a:effectRef idx="1">
            <a:schemeClr val="dk1"/>
          </a:effectRef>
          <a:fontRef idx="minor">
            <a:schemeClr val="dk1"/>
          </a:fontRef>
        </p:style>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Diagrama de Bloques</a:t>
            </a:r>
            <a:endParaRPr lang="es-MX" dirty="0"/>
          </a:p>
        </p:txBody>
      </p:sp>
      <p:sp>
        <p:nvSpPr>
          <p:cNvPr id="3" name="2 Marcador de contenido"/>
          <p:cNvSpPr>
            <a:spLocks noGrp="1"/>
          </p:cNvSpPr>
          <p:nvPr>
            <p:ph sz="quarter" idx="1"/>
          </p:nvPr>
        </p:nvSpPr>
        <p:spPr/>
        <p:txBody>
          <a:bodyPr>
            <a:normAutofit lnSpcReduction="10000"/>
          </a:bodyPr>
          <a:lstStyle/>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r>
              <a:rPr lang="es-MX" dirty="0" smtClean="0"/>
              <a:t>Fuente: Presentación de la Dra. Maricela Claudia Bravo</a:t>
            </a:r>
            <a:endParaRPr lang="es-MX" dirty="0"/>
          </a:p>
        </p:txBody>
      </p:sp>
      <p:pic>
        <p:nvPicPr>
          <p:cNvPr id="4" name="Picture 2" descr="http://www.monografias.com/trabajos/videoconferencia/Image681.gif"/>
          <p:cNvPicPr>
            <a:picLocks noChangeAspect="1" noChangeArrowheads="1"/>
          </p:cNvPicPr>
          <p:nvPr/>
        </p:nvPicPr>
        <p:blipFill>
          <a:blip r:embed="rId2" cstate="print"/>
          <a:srcRect/>
          <a:stretch>
            <a:fillRect/>
          </a:stretch>
        </p:blipFill>
        <p:spPr bwMode="auto">
          <a:xfrm>
            <a:off x="1500166" y="1357299"/>
            <a:ext cx="6286544" cy="3846662"/>
          </a:xfrm>
          <a:prstGeom prst="rect">
            <a:avLst/>
          </a:prstGeom>
          <a:noFill/>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Diapositiva 1 - &amp;quot;Seminario de Integración de &amp;#x0D;&amp;#x0A;Ingeniería en Computación&amp;quot;&quot;/&gt;&lt;property id=&quot;20307&quot; value=&quot;256&quot;/&gt;&lt;/object&gt;&lt;object type=&quot;3&quot; unique_id=&quot;10026&quot;&gt;&lt;property id=&quot;20148&quot; value=&quot;5&quot;/&gt;&lt;property id=&quot;20300&quot; value=&quot;Diapositiva 7 - &amp;quot;Descripción técnica&amp;quot;&quot;/&gt;&lt;property id=&quot;20307&quot; value=&quot;257&quot;/&gt;&lt;/object&gt;&lt;object type=&quot;3&quot; unique_id=&quot;10047&quot;&gt;&lt;property id=&quot;20148&quot; value=&quot;5&quot;/&gt;&lt;property id=&quot;20300&quot; value=&quot;Diapositiva 5 - &amp;quot;Descripción técnica&amp;quot;&quot;/&gt;&lt;property id=&quot;20307&quot; value=&quot;258&quot;/&gt;&lt;/object&gt;&lt;object type=&quot;3&quot; unique_id=&quot;10063&quot;&gt;&lt;property id=&quot;20148&quot; value=&quot;5&quot;/&gt;&lt;property id=&quot;20300&quot; value=&quot;Diapositiva 6 - &amp;quot;Descripción técnica&amp;quot;&quot;/&gt;&lt;property id=&quot;20307&quot; value=&quot;259&quot;/&gt;&lt;/object&gt;&lt;object type=&quot;3&quot; unique_id=&quot;10082&quot;&gt;&lt;property id=&quot;20148&quot; value=&quot;5&quot;/&gt;&lt;property id=&quot;20300&quot; value=&quot;Diapositiva 8 - &amp;quot;Tipos de diagramas&amp;quot;&quot;/&gt;&lt;property id=&quot;20307&quot; value=&quot;260&quot;/&gt;&lt;/object&gt;&lt;object type=&quot;3&quot; unique_id=&quot;10146&quot;&gt;&lt;property id=&quot;20148&quot; value=&quot;5&quot;/&gt;&lt;property id=&quot;20300&quot; value=&quot;Diapositiva 23 - &amp;quot;Evaluación de casos&amp;quot;&quot;/&gt;&lt;property id=&quot;20307&quot; value=&quot;261&quot;/&gt;&lt;/object&gt;&lt;object type=&quot;3&quot; unique_id=&quot;10147&quot;&gt;&lt;property id=&quot;20148&quot; value=&quot;5&quot;/&gt;&lt;property id=&quot;20300&quot; value=&quot;Diapositiva 17 - &amp;quot;Descripción técnica&amp;quot;&quot;/&gt;&lt;property id=&quot;20307&quot; value=&quot;262&quot;/&gt;&lt;/object&gt;&lt;object type=&quot;3&quot; unique_id=&quot;10184&quot;&gt;&lt;property id=&quot;20148&quot; value=&quot;5&quot;/&gt;&lt;property id=&quot;20300&quot; value=&quot;Diapositiva 24 - &amp;quot;Evaluación de casos&amp;quot;&quot;/&gt;&lt;property id=&quot;20307&quot; value=&quot;263&quot;/&gt;&lt;/object&gt;&lt;object type=&quot;3&quot; unique_id=&quot;10275&quot;&gt;&lt;property id=&quot;20148&quot; value=&quot;5&quot;/&gt;&lt;property id=&quot;20300&quot; value=&quot;Diapositiva 25 - &amp;quot;Evaluación de casos&amp;quot;&quot;/&gt;&lt;property id=&quot;20307&quot; value=&quot;264&quot;/&gt;&lt;/object&gt;&lt;object type=&quot;3&quot; unique_id=&quot;10353&quot;&gt;&lt;property id=&quot;20148&quot; value=&quot;5&quot;/&gt;&lt;property id=&quot;20300&quot; value=&quot;Diapositiva 26 - &amp;quot;Evaluación de casos&amp;quot;&quot;/&gt;&lt;property id=&quot;20307&quot; value=&quot;265&quot;/&gt;&lt;/object&gt;&lt;object type=&quot;3&quot; unique_id=&quot;10462&quot;&gt;&lt;property id=&quot;20148&quot; value=&quot;5&quot;/&gt;&lt;property id=&quot;20300&quot; value=&quot;Diapositiva 27 - &amp;quot;Gracias por su atención!!!&amp;quot;&quot;/&gt;&lt;property id=&quot;20307&quot; value=&quot;266&quot;/&gt;&lt;/object&gt;&lt;object type=&quot;3&quot; unique_id=&quot;10476&quot;&gt;&lt;property id=&quot;20148&quot; value=&quot;5&quot;/&gt;&lt;property id=&quot;20300&quot; value=&quot;Diapositiva 9 - &amp;quot;Diagrama de bloques&amp;quot;&quot;/&gt;&lt;property id=&quot;20307&quot; value=&quot;267&quot;/&gt;&lt;/object&gt;&lt;object type=&quot;3&quot; unique_id=&quot;10533&quot;&gt;&lt;property id=&quot;20148&quot; value=&quot;5&quot;/&gt;&lt;property id=&quot;20300&quot; value=&quot;Diapositiva 10 - &amp;quot;Diagrama de bloques&amp;quot;&quot;/&gt;&lt;property id=&quot;20307&quot; value=&quot;268&quot;/&gt;&lt;/object&gt;&lt;object type=&quot;3&quot; unique_id=&quot;10579&quot;&gt;&lt;property id=&quot;20148&quot; value=&quot;5&quot;/&gt;&lt;property id=&quot;20300&quot; value=&quot;Diapositiva 11 - &amp;quot;Arquitectura de software&amp;quot;&quot;/&gt;&lt;property id=&quot;20307&quot; value=&quot;269&quot;/&gt;&lt;/object&gt;&lt;object type=&quot;3&quot; unique_id=&quot;10628&quot;&gt;&lt;property id=&quot;20148&quot; value=&quot;5&quot;/&gt;&lt;property id=&quot;20300&quot; value=&quot;Diapositiva 12 - &amp;quot;Arquitectura de software&amp;quot;&quot;/&gt;&lt;property id=&quot;20307&quot; value=&quot;270&quot;/&gt;&lt;/object&gt;&lt;object type=&quot;3&quot; unique_id=&quot;10731&quot;&gt;&lt;property id=&quot;20148&quot; value=&quot;5&quot;/&gt;&lt;property id=&quot;20300&quot; value=&quot;Diapositiva 13 - &amp;quot;Diagramas de UML&amp;quot;&quot;/&gt;&lt;property id=&quot;20307&quot; value=&quot;271&quot;/&gt;&lt;/object&gt;&lt;object type=&quot;3&quot; unique_id=&quot;10732&quot;&gt;&lt;property id=&quot;20148&quot; value=&quot;5&quot;/&gt;&lt;property id=&quot;20300&quot; value=&quot;Diapositiva 14 - &amp;quot;El proceso unificado: centrado en el usuario&amp;quot;&quot;/&gt;&lt;property id=&quot;20307&quot; value=&quot;272&quot;/&gt;&lt;/object&gt;&lt;object type=&quot;3&quot; unique_id=&quot;10733&quot;&gt;&lt;property id=&quot;20148&quot; value=&quot;5&quot;/&gt;&lt;property id=&quot;20300&quot; value=&quot;Diapositiva 15 - &amp;quot;El proceso unificado: centrado en la arquitectura&amp;quot;&quot;/&gt;&lt;property id=&quot;20307&quot; value=&quot;273&quot;/&gt;&lt;/object&gt;&lt;object type=&quot;3&quot; unique_id=&quot;10734&quot;&gt;&lt;property id=&quot;20148&quot; value=&quot;5&quot;/&gt;&lt;property id=&quot;20300&quot; value=&quot;Diapositiva 16 - &amp;quot;El proceso unificado: centrado en la arquitectura&amp;quot;&quot;/&gt;&lt;property id=&quot;20307&quot; value=&quot;274&quot;/&gt;&lt;/object&gt;&lt;object type=&quot;3&quot; unique_id=&quot;10840&quot;&gt;&lt;property id=&quot;20148&quot; value=&quot;5&quot;/&gt;&lt;property id=&quot;20300&quot; value=&quot;Diapositiva 18 - &amp;quot;Especificación Técnica&amp;quot;&quot;/&gt;&lt;property id=&quot;20307&quot; value=&quot;275&quot;/&gt;&lt;/object&gt;&lt;object type=&quot;3&quot; unique_id=&quot;10841&quot;&gt;&lt;property id=&quot;20148&quot; value=&quot;5&quot;/&gt;&lt;property id=&quot;20300&quot; value=&quot;Diapositiva 19 - &amp;quot;Especificación técnica&amp;quot;&quot;/&gt;&lt;property id=&quot;20307&quot; value=&quot;276&quot;/&gt;&lt;/object&gt;&lt;object type=&quot;3&quot; unique_id=&quot;11003&quot;&gt;&lt;property id=&quot;20148&quot; value=&quot;5&quot;/&gt;&lt;property id=&quot;20300&quot; value=&quot;Diapositiva 4 - &amp;quot;Contenido&amp;quot;&quot;/&gt;&lt;property id=&quot;20307&quot; value=&quot;277&quot;/&gt;&lt;/object&gt;&lt;object type=&quot;3&quot; unique_id=&quot;11316&quot;&gt;&lt;property id=&quot;20148&quot; value=&quot;5&quot;/&gt;&lt;property id=&quot;20300&quot; value=&quot;Diapositiva 20 - &amp;quot;Especificación Técnica&amp;quot;&quot;/&gt;&lt;property id=&quot;20307&quot; value=&quot;278&quot;/&gt;&lt;/object&gt;&lt;object type=&quot;3&quot; unique_id=&quot;11417&quot;&gt;&lt;property id=&quot;20148&quot; value=&quot;5&quot;/&gt;&lt;property id=&quot;20300&quot; value=&quot;Diapositiva 21 - &amp;quot;Sobre el Reporte Final&amp;quot;&quot;/&gt;&lt;property id=&quot;20307&quot; value=&quot;279&quot;/&gt;&lt;/object&gt;&lt;object type=&quot;3&quot; unique_id=&quot;11909&quot;&gt;&lt;property id=&quot;20148&quot; value=&quot;5&quot;/&gt;&lt;property id=&quot;20300&quot; value=&quot;Diapositiva 22 - &amp;quot;Contesta las siguientes preguntas y entrega este instrumento de evaluación (timepo aprox. 15 minutos)&amp;quot;&quot;/&gt;&lt;property id=&quot;20307&quot; value=&quot;281&quot;/&gt;&lt;/object&gt;&lt;object type=&quot;3&quot; unique_id=&quot;11937&quot;&gt;&lt;property id=&quot;20148&quot; value=&quot;5&quot;/&gt;&lt;property id=&quot;20300&quot; value=&quot;Diapositiva 2 - &amp;quot;Modalidades para realizar el Proyecto de Integración&amp;quot;&quot;/&gt;&lt;property id=&quot;20307&quot; value=&quot;282&quot;/&gt;&lt;/object&gt;&lt;object type=&quot;3&quot; unique_id=&quot;12050&quot;&gt;&lt;property id=&quot;20148&quot; value=&quot;5&quot;/&gt;&lt;property id=&quot;20300&quot; value=&quot;Diapositiva 3 - &amp;quot;Desarrollo de la Propuesta de Proyecto de Integración&amp;quot;&quot;/&gt;&lt;property id=&quot;20307&quot; value=&quot;283&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684</TotalTime>
  <Words>1432</Words>
  <Application>Microsoft Office PowerPoint</Application>
  <PresentationFormat>Presentación en pantalla (4:3)</PresentationFormat>
  <Paragraphs>168</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Equidad</vt:lpstr>
      <vt:lpstr>Seminario de Integración de  Ingeniería en Computación</vt:lpstr>
      <vt:lpstr>Contenido</vt:lpstr>
      <vt:lpstr>Descripción Técnica o Metodología</vt:lpstr>
      <vt:lpstr>Descripción Técnica o Metodología</vt:lpstr>
      <vt:lpstr>¿Descripción Técnica o Metodología?</vt:lpstr>
      <vt:lpstr>Descripción Técnica</vt:lpstr>
      <vt:lpstr>Descripción Técnica</vt:lpstr>
      <vt:lpstr>Diagrama de Casos de Uso</vt:lpstr>
      <vt:lpstr>Diagrama de Bloques</vt:lpstr>
      <vt:lpstr>Arquitectura de Software</vt:lpstr>
      <vt:lpstr>Descripción Técnica</vt:lpstr>
      <vt:lpstr>Ejemplos de Descripción Técnica</vt:lpstr>
      <vt:lpstr>Ejemplo </vt:lpstr>
      <vt:lpstr>Ejemplo</vt:lpstr>
      <vt:lpstr>Descripción Incorrecta</vt:lpstr>
      <vt:lpstr>Descripción Correcta</vt:lpstr>
      <vt:lpstr>Metodología</vt:lpstr>
      <vt:lpstr>Redacción de una Etapa</vt:lpstr>
      <vt:lpstr>Cómo describir una etapa</vt:lpstr>
      <vt:lpstr>Ejemplo</vt:lpstr>
      <vt:lpstr>Figura de la Metodología</vt:lpstr>
      <vt:lpstr>Especificación Técnica</vt:lpstr>
      <vt:lpstr>Especificación Técnica</vt:lpstr>
      <vt:lpstr>Ejemplo para Descripción Técnica</vt:lpstr>
      <vt:lpstr>Ejemplo para Metodología</vt:lpstr>
      <vt:lpstr>¿Cuándo se dará por concluido el proyecto?</vt:lpstr>
      <vt:lpstr>¿Cuándo se dará por concluido el proyecto?</vt:lpstr>
      <vt:lpstr>¿Cuándo se dará por finalizado el proyecto?</vt:lpstr>
      <vt:lpstr>Párrafo Obligatorio</vt:lpstr>
      <vt:lpstr>Entregables Adicionales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de Proyecto Terminal  Ingeniería en Computación</dc:title>
  <dc:creator>Maricela Bravo</dc:creator>
  <cp:lastModifiedBy>josuefg</cp:lastModifiedBy>
  <cp:revision>110</cp:revision>
  <dcterms:created xsi:type="dcterms:W3CDTF">2013-02-12T15:46:07Z</dcterms:created>
  <dcterms:modified xsi:type="dcterms:W3CDTF">2018-01-23T15:47:23Z</dcterms:modified>
</cp:coreProperties>
</file>