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2" r:id="rId3"/>
    <p:sldId id="257" r:id="rId4"/>
    <p:sldId id="258" r:id="rId5"/>
    <p:sldId id="259" r:id="rId6"/>
    <p:sldId id="261" r:id="rId7"/>
    <p:sldId id="260" r:id="rId8"/>
    <p:sldId id="293" r:id="rId9"/>
    <p:sldId id="262" r:id="rId10"/>
    <p:sldId id="263" r:id="rId11"/>
    <p:sldId id="264" r:id="rId12"/>
    <p:sldId id="265" r:id="rId13"/>
    <p:sldId id="266" r:id="rId14"/>
    <p:sldId id="267" r:id="rId15"/>
    <p:sldId id="268" r:id="rId16"/>
    <p:sldId id="274" r:id="rId17"/>
    <p:sldId id="276" r:id="rId18"/>
    <p:sldId id="294" r:id="rId19"/>
    <p:sldId id="284" r:id="rId20"/>
    <p:sldId id="285" r:id="rId21"/>
    <p:sldId id="280" r:id="rId22"/>
    <p:sldId id="281" r:id="rId23"/>
    <p:sldId id="283" r:id="rId24"/>
    <p:sldId id="269" r:id="rId25"/>
    <p:sldId id="287" r:id="rId26"/>
    <p:sldId id="270" r:id="rId27"/>
    <p:sldId id="273" r:id="rId28"/>
    <p:sldId id="275" r:id="rId29"/>
    <p:sldId id="282" r:id="rId30"/>
    <p:sldId id="277" r:id="rId31"/>
    <p:sldId id="286" r:id="rId32"/>
    <p:sldId id="278" r:id="rId33"/>
    <p:sldId id="279" r:id="rId34"/>
    <p:sldId id="288" r:id="rId35"/>
    <p:sldId id="289" r:id="rId36"/>
    <p:sldId id="290" r:id="rId37"/>
    <p:sldId id="295" r:id="rId38"/>
    <p:sldId id="296" r:id="rId39"/>
    <p:sldId id="297" r:id="rId40"/>
    <p:sldId id="298" r:id="rId41"/>
    <p:sldId id="299" r:id="rId42"/>
    <p:sldId id="300" r:id="rId43"/>
    <p:sldId id="301" r:id="rId44"/>
    <p:sldId id="302" r:id="rId45"/>
    <p:sldId id="303" r:id="rId46"/>
    <p:sldId id="304" r:id="rId47"/>
    <p:sldId id="305" r:id="rId48"/>
    <p:sldId id="291" r:id="rId49"/>
    <p:sldId id="306" r:id="rId50"/>
  </p:sldIdLst>
  <p:sldSz cx="9144000" cy="6858000" type="screen4x3"/>
  <p:notesSz cx="6858000" cy="9144000"/>
  <p:custDataLst>
    <p:tags r:id="rId51"/>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9" autoAdjust="0"/>
    <p:restoredTop sz="94660"/>
  </p:normalViewPr>
  <p:slideViewPr>
    <p:cSldViewPr>
      <p:cViewPr varScale="1">
        <p:scale>
          <a:sx n="91" d="100"/>
          <a:sy n="91" d="100"/>
        </p:scale>
        <p:origin x="126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EDA4D-D599-4CCA-919B-B48E140F618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MX"/>
        </a:p>
      </dgm:t>
    </dgm:pt>
    <dgm:pt modelId="{FC5D2385-5696-4CAF-898F-288F5BE89E4E}">
      <dgm:prSet phldrT="[Texto]"/>
      <dgm:spPr/>
      <dgm:t>
        <a:bodyPr/>
        <a:lstStyle/>
        <a:p>
          <a:r>
            <a:rPr lang="es-MX" dirty="0" smtClean="0"/>
            <a:t>Presentación de la propuesta</a:t>
          </a:r>
          <a:endParaRPr lang="es-MX" dirty="0"/>
        </a:p>
      </dgm:t>
    </dgm:pt>
    <dgm:pt modelId="{FAA16579-96B9-4695-8056-401F57D95FF5}" type="parTrans" cxnId="{C2BAC25B-B9EB-4981-84E1-3CAF644B938A}">
      <dgm:prSet/>
      <dgm:spPr/>
      <dgm:t>
        <a:bodyPr/>
        <a:lstStyle/>
        <a:p>
          <a:endParaRPr lang="es-MX"/>
        </a:p>
      </dgm:t>
    </dgm:pt>
    <dgm:pt modelId="{52E7218A-4186-4BA4-A3BB-04F150C91824}" type="sibTrans" cxnId="{C2BAC25B-B9EB-4981-84E1-3CAF644B938A}">
      <dgm:prSet/>
      <dgm:spPr/>
      <dgm:t>
        <a:bodyPr/>
        <a:lstStyle/>
        <a:p>
          <a:endParaRPr lang="es-MX"/>
        </a:p>
      </dgm:t>
    </dgm:pt>
    <dgm:pt modelId="{5E55FB11-0A6F-434C-AF01-8B0821501928}">
      <dgm:prSet phldrT="[Texto]"/>
      <dgm:spPr/>
      <dgm:t>
        <a:bodyPr/>
        <a:lstStyle/>
        <a:p>
          <a:r>
            <a:rPr lang="es-MX" dirty="0" smtClean="0"/>
            <a:t>Proyecto tecnológico</a:t>
          </a:r>
        </a:p>
        <a:p>
          <a:r>
            <a:rPr lang="es-MX" dirty="0" smtClean="0"/>
            <a:t>Estancia profesional</a:t>
          </a:r>
        </a:p>
        <a:p>
          <a:r>
            <a:rPr lang="es-MX" dirty="0" smtClean="0"/>
            <a:t>Proyecto de investigación</a:t>
          </a:r>
        </a:p>
        <a:p>
          <a:r>
            <a:rPr lang="es-MX" dirty="0" smtClean="0"/>
            <a:t>7ma</a:t>
          </a:r>
          <a:r>
            <a:rPr lang="es-MX" dirty="0" smtClean="0"/>
            <a:t>. Semana</a:t>
          </a:r>
        </a:p>
        <a:p>
          <a:r>
            <a:rPr lang="es-MX" b="1" dirty="0" smtClean="0">
              <a:solidFill>
                <a:schemeClr val="tx1"/>
              </a:solidFill>
            </a:rPr>
            <a:t>(3 de noviembre de </a:t>
          </a:r>
          <a:r>
            <a:rPr lang="es-MX" b="1" dirty="0" smtClean="0">
              <a:solidFill>
                <a:schemeClr val="tx1"/>
              </a:solidFill>
            </a:rPr>
            <a:t>2018)</a:t>
          </a:r>
          <a:endParaRPr lang="es-MX" b="1" dirty="0">
            <a:solidFill>
              <a:schemeClr val="tx1"/>
            </a:solidFill>
          </a:endParaRPr>
        </a:p>
      </dgm:t>
    </dgm:pt>
    <dgm:pt modelId="{BDAD69B3-4C89-4160-94AE-523788EF1C09}" type="parTrans" cxnId="{96E9392B-5169-4455-A885-F7EB82C5FB71}">
      <dgm:prSet/>
      <dgm:spPr/>
      <dgm:t>
        <a:bodyPr/>
        <a:lstStyle/>
        <a:p>
          <a:endParaRPr lang="es-MX"/>
        </a:p>
      </dgm:t>
    </dgm:pt>
    <dgm:pt modelId="{6F24FD98-9D1B-448B-B721-9E741C7962AA}" type="sibTrans" cxnId="{96E9392B-5169-4455-A885-F7EB82C5FB71}">
      <dgm:prSet/>
      <dgm:spPr/>
      <dgm:t>
        <a:bodyPr/>
        <a:lstStyle/>
        <a:p>
          <a:endParaRPr lang="es-MX"/>
        </a:p>
      </dgm:t>
    </dgm:pt>
    <dgm:pt modelId="{CE72B5DB-F903-4DBA-B80B-72C6E7638A43}">
      <dgm:prSet phldrT="[Texto]"/>
      <dgm:spPr/>
      <dgm:t>
        <a:bodyPr/>
        <a:lstStyle/>
        <a:p>
          <a:r>
            <a:rPr lang="es-MX" dirty="0" smtClean="0"/>
            <a:t>Experiencia profesional</a:t>
          </a:r>
        </a:p>
        <a:p>
          <a:r>
            <a:rPr lang="es-MX" dirty="0" smtClean="0"/>
            <a:t>5ta. Semana</a:t>
          </a:r>
        </a:p>
        <a:p>
          <a:r>
            <a:rPr lang="es-MX" b="1" dirty="0" smtClean="0">
              <a:solidFill>
                <a:schemeClr val="tx1"/>
              </a:solidFill>
            </a:rPr>
            <a:t>(19 de octubre de </a:t>
          </a:r>
          <a:r>
            <a:rPr lang="es-MX" b="1" dirty="0" smtClean="0">
              <a:solidFill>
                <a:schemeClr val="tx1"/>
              </a:solidFill>
            </a:rPr>
            <a:t>2018)</a:t>
          </a:r>
        </a:p>
      </dgm:t>
    </dgm:pt>
    <dgm:pt modelId="{C7B633B3-4AEA-4872-A396-D27D9F71565C}" type="parTrans" cxnId="{4EFD00DD-3C4C-4FF8-8276-3C7731B54993}">
      <dgm:prSet/>
      <dgm:spPr/>
      <dgm:t>
        <a:bodyPr/>
        <a:lstStyle/>
        <a:p>
          <a:endParaRPr lang="es-MX"/>
        </a:p>
      </dgm:t>
    </dgm:pt>
    <dgm:pt modelId="{379AFB73-9B43-4A06-8EE2-5E471B6AC884}" type="sibTrans" cxnId="{4EFD00DD-3C4C-4FF8-8276-3C7731B54993}">
      <dgm:prSet/>
      <dgm:spPr/>
      <dgm:t>
        <a:bodyPr/>
        <a:lstStyle/>
        <a:p>
          <a:endParaRPr lang="es-MX"/>
        </a:p>
      </dgm:t>
    </dgm:pt>
    <dgm:pt modelId="{10B4158D-41EA-412C-91BC-2380C19EE241}" type="pres">
      <dgm:prSet presAssocID="{AEAEDA4D-D599-4CCA-919B-B48E140F618E}" presName="hierChild1" presStyleCnt="0">
        <dgm:presLayoutVars>
          <dgm:chPref val="1"/>
          <dgm:dir/>
          <dgm:animOne val="branch"/>
          <dgm:animLvl val="lvl"/>
          <dgm:resizeHandles/>
        </dgm:presLayoutVars>
      </dgm:prSet>
      <dgm:spPr/>
      <dgm:t>
        <a:bodyPr/>
        <a:lstStyle/>
        <a:p>
          <a:endParaRPr lang="es-MX"/>
        </a:p>
      </dgm:t>
    </dgm:pt>
    <dgm:pt modelId="{1F7DF914-0E79-4F9E-8F75-86A947C08194}" type="pres">
      <dgm:prSet presAssocID="{FC5D2385-5696-4CAF-898F-288F5BE89E4E}" presName="hierRoot1" presStyleCnt="0"/>
      <dgm:spPr/>
    </dgm:pt>
    <dgm:pt modelId="{E6054ADE-59F0-475E-B818-145C00142852}" type="pres">
      <dgm:prSet presAssocID="{FC5D2385-5696-4CAF-898F-288F5BE89E4E}" presName="composite" presStyleCnt="0"/>
      <dgm:spPr/>
    </dgm:pt>
    <dgm:pt modelId="{75607755-96BD-44FC-B078-F4FE3CD5AB55}" type="pres">
      <dgm:prSet presAssocID="{FC5D2385-5696-4CAF-898F-288F5BE89E4E}" presName="background" presStyleLbl="node0" presStyleIdx="0" presStyleCnt="1"/>
      <dgm:spPr/>
    </dgm:pt>
    <dgm:pt modelId="{219745E8-90C2-416B-9F91-2330AAC1689D}" type="pres">
      <dgm:prSet presAssocID="{FC5D2385-5696-4CAF-898F-288F5BE89E4E}" presName="text" presStyleLbl="fgAcc0" presStyleIdx="0" presStyleCnt="1">
        <dgm:presLayoutVars>
          <dgm:chPref val="3"/>
        </dgm:presLayoutVars>
      </dgm:prSet>
      <dgm:spPr/>
      <dgm:t>
        <a:bodyPr/>
        <a:lstStyle/>
        <a:p>
          <a:endParaRPr lang="es-MX"/>
        </a:p>
      </dgm:t>
    </dgm:pt>
    <dgm:pt modelId="{2DE424AE-A953-4E9A-9568-07CC5E37465D}" type="pres">
      <dgm:prSet presAssocID="{FC5D2385-5696-4CAF-898F-288F5BE89E4E}" presName="hierChild2" presStyleCnt="0"/>
      <dgm:spPr/>
    </dgm:pt>
    <dgm:pt modelId="{5DEA3814-F631-4558-92A4-BAF0F995422B}" type="pres">
      <dgm:prSet presAssocID="{BDAD69B3-4C89-4160-94AE-523788EF1C09}" presName="Name10" presStyleLbl="parChTrans1D2" presStyleIdx="0" presStyleCnt="2"/>
      <dgm:spPr/>
      <dgm:t>
        <a:bodyPr/>
        <a:lstStyle/>
        <a:p>
          <a:endParaRPr lang="es-MX"/>
        </a:p>
      </dgm:t>
    </dgm:pt>
    <dgm:pt modelId="{47868541-90E7-46B4-A0FF-6787C58612E5}" type="pres">
      <dgm:prSet presAssocID="{5E55FB11-0A6F-434C-AF01-8B0821501928}" presName="hierRoot2" presStyleCnt="0"/>
      <dgm:spPr/>
    </dgm:pt>
    <dgm:pt modelId="{47669598-6A40-454A-9F95-4D9BB77316E5}" type="pres">
      <dgm:prSet presAssocID="{5E55FB11-0A6F-434C-AF01-8B0821501928}" presName="composite2" presStyleCnt="0"/>
      <dgm:spPr/>
    </dgm:pt>
    <dgm:pt modelId="{85048805-B8FE-4CB1-BB96-08DB0B8720E9}" type="pres">
      <dgm:prSet presAssocID="{5E55FB11-0A6F-434C-AF01-8B0821501928}" presName="background2" presStyleLbl="node2" presStyleIdx="0" presStyleCnt="2"/>
      <dgm:spPr/>
    </dgm:pt>
    <dgm:pt modelId="{557D73F6-101C-4883-9980-537BE2FBDB28}" type="pres">
      <dgm:prSet presAssocID="{5E55FB11-0A6F-434C-AF01-8B0821501928}" presName="text2" presStyleLbl="fgAcc2" presStyleIdx="0" presStyleCnt="2" custScaleX="104172">
        <dgm:presLayoutVars>
          <dgm:chPref val="3"/>
        </dgm:presLayoutVars>
      </dgm:prSet>
      <dgm:spPr/>
      <dgm:t>
        <a:bodyPr/>
        <a:lstStyle/>
        <a:p>
          <a:endParaRPr lang="es-MX"/>
        </a:p>
      </dgm:t>
    </dgm:pt>
    <dgm:pt modelId="{C4170376-0688-449E-A86D-F87563B893E1}" type="pres">
      <dgm:prSet presAssocID="{5E55FB11-0A6F-434C-AF01-8B0821501928}" presName="hierChild3" presStyleCnt="0"/>
      <dgm:spPr/>
    </dgm:pt>
    <dgm:pt modelId="{FD1B07EE-4EBE-42C6-9E3C-98BAFBF4B034}" type="pres">
      <dgm:prSet presAssocID="{C7B633B3-4AEA-4872-A396-D27D9F71565C}" presName="Name10" presStyleLbl="parChTrans1D2" presStyleIdx="1" presStyleCnt="2"/>
      <dgm:spPr/>
      <dgm:t>
        <a:bodyPr/>
        <a:lstStyle/>
        <a:p>
          <a:endParaRPr lang="es-MX"/>
        </a:p>
      </dgm:t>
    </dgm:pt>
    <dgm:pt modelId="{3DAD4FBC-39EF-4D10-973C-C7EFCBD974A1}" type="pres">
      <dgm:prSet presAssocID="{CE72B5DB-F903-4DBA-B80B-72C6E7638A43}" presName="hierRoot2" presStyleCnt="0"/>
      <dgm:spPr/>
    </dgm:pt>
    <dgm:pt modelId="{A45E68AC-C849-4822-9C69-D19838C6C86B}" type="pres">
      <dgm:prSet presAssocID="{CE72B5DB-F903-4DBA-B80B-72C6E7638A43}" presName="composite2" presStyleCnt="0"/>
      <dgm:spPr/>
    </dgm:pt>
    <dgm:pt modelId="{88F5DEA6-2DCF-4F13-884E-C06704B26EE1}" type="pres">
      <dgm:prSet presAssocID="{CE72B5DB-F903-4DBA-B80B-72C6E7638A43}" presName="background2" presStyleLbl="node2" presStyleIdx="1" presStyleCnt="2"/>
      <dgm:spPr/>
    </dgm:pt>
    <dgm:pt modelId="{D27383C6-AEB8-4962-9081-73C280DDE148}" type="pres">
      <dgm:prSet presAssocID="{CE72B5DB-F903-4DBA-B80B-72C6E7638A43}" presName="text2" presStyleLbl="fgAcc2" presStyleIdx="1" presStyleCnt="2">
        <dgm:presLayoutVars>
          <dgm:chPref val="3"/>
        </dgm:presLayoutVars>
      </dgm:prSet>
      <dgm:spPr/>
      <dgm:t>
        <a:bodyPr/>
        <a:lstStyle/>
        <a:p>
          <a:endParaRPr lang="es-MX"/>
        </a:p>
      </dgm:t>
    </dgm:pt>
    <dgm:pt modelId="{B51FF739-35B0-4DA6-89D1-7FAE21AB375C}" type="pres">
      <dgm:prSet presAssocID="{CE72B5DB-F903-4DBA-B80B-72C6E7638A43}" presName="hierChild3" presStyleCnt="0"/>
      <dgm:spPr/>
    </dgm:pt>
  </dgm:ptLst>
  <dgm:cxnLst>
    <dgm:cxn modelId="{84A9A166-1B77-42C7-8579-7CB6841CA811}" type="presOf" srcId="{BDAD69B3-4C89-4160-94AE-523788EF1C09}" destId="{5DEA3814-F631-4558-92A4-BAF0F995422B}" srcOrd="0" destOrd="0" presId="urn:microsoft.com/office/officeart/2005/8/layout/hierarchy1"/>
    <dgm:cxn modelId="{96E9392B-5169-4455-A885-F7EB82C5FB71}" srcId="{FC5D2385-5696-4CAF-898F-288F5BE89E4E}" destId="{5E55FB11-0A6F-434C-AF01-8B0821501928}" srcOrd="0" destOrd="0" parTransId="{BDAD69B3-4C89-4160-94AE-523788EF1C09}" sibTransId="{6F24FD98-9D1B-448B-B721-9E741C7962AA}"/>
    <dgm:cxn modelId="{4EFD00DD-3C4C-4FF8-8276-3C7731B54993}" srcId="{FC5D2385-5696-4CAF-898F-288F5BE89E4E}" destId="{CE72B5DB-F903-4DBA-B80B-72C6E7638A43}" srcOrd="1" destOrd="0" parTransId="{C7B633B3-4AEA-4872-A396-D27D9F71565C}" sibTransId="{379AFB73-9B43-4A06-8EE2-5E471B6AC884}"/>
    <dgm:cxn modelId="{D62E8F13-A16A-49BA-A63C-865D78AD29A2}" type="presOf" srcId="{C7B633B3-4AEA-4872-A396-D27D9F71565C}" destId="{FD1B07EE-4EBE-42C6-9E3C-98BAFBF4B034}" srcOrd="0" destOrd="0" presId="urn:microsoft.com/office/officeart/2005/8/layout/hierarchy1"/>
    <dgm:cxn modelId="{C2BAC25B-B9EB-4981-84E1-3CAF644B938A}" srcId="{AEAEDA4D-D599-4CCA-919B-B48E140F618E}" destId="{FC5D2385-5696-4CAF-898F-288F5BE89E4E}" srcOrd="0" destOrd="0" parTransId="{FAA16579-96B9-4695-8056-401F57D95FF5}" sibTransId="{52E7218A-4186-4BA4-A3BB-04F150C91824}"/>
    <dgm:cxn modelId="{08133D26-D32A-4481-98BA-841A32682F31}" type="presOf" srcId="{AEAEDA4D-D599-4CCA-919B-B48E140F618E}" destId="{10B4158D-41EA-412C-91BC-2380C19EE241}" srcOrd="0" destOrd="0" presId="urn:microsoft.com/office/officeart/2005/8/layout/hierarchy1"/>
    <dgm:cxn modelId="{96B7A2A7-DAEB-4659-9B48-AA6E1B6CA42D}" type="presOf" srcId="{FC5D2385-5696-4CAF-898F-288F5BE89E4E}" destId="{219745E8-90C2-416B-9F91-2330AAC1689D}" srcOrd="0" destOrd="0" presId="urn:microsoft.com/office/officeart/2005/8/layout/hierarchy1"/>
    <dgm:cxn modelId="{7C74F2B1-2B59-4246-BE9F-2A894BE71563}" type="presOf" srcId="{CE72B5DB-F903-4DBA-B80B-72C6E7638A43}" destId="{D27383C6-AEB8-4962-9081-73C280DDE148}" srcOrd="0" destOrd="0" presId="urn:microsoft.com/office/officeart/2005/8/layout/hierarchy1"/>
    <dgm:cxn modelId="{F08FBC4B-0FA4-4C93-AED9-D6076A0637DD}" type="presOf" srcId="{5E55FB11-0A6F-434C-AF01-8B0821501928}" destId="{557D73F6-101C-4883-9980-537BE2FBDB28}" srcOrd="0" destOrd="0" presId="urn:microsoft.com/office/officeart/2005/8/layout/hierarchy1"/>
    <dgm:cxn modelId="{2E30B75E-541F-4A5B-A3A1-D3D651325181}" type="presParOf" srcId="{10B4158D-41EA-412C-91BC-2380C19EE241}" destId="{1F7DF914-0E79-4F9E-8F75-86A947C08194}" srcOrd="0" destOrd="0" presId="urn:microsoft.com/office/officeart/2005/8/layout/hierarchy1"/>
    <dgm:cxn modelId="{3A50333A-F078-4A02-9E7C-27C8B2FEB967}" type="presParOf" srcId="{1F7DF914-0E79-4F9E-8F75-86A947C08194}" destId="{E6054ADE-59F0-475E-B818-145C00142852}" srcOrd="0" destOrd="0" presId="urn:microsoft.com/office/officeart/2005/8/layout/hierarchy1"/>
    <dgm:cxn modelId="{8C37CCA5-2781-4AE2-9A8A-645C9242ABB9}" type="presParOf" srcId="{E6054ADE-59F0-475E-B818-145C00142852}" destId="{75607755-96BD-44FC-B078-F4FE3CD5AB55}" srcOrd="0" destOrd="0" presId="urn:microsoft.com/office/officeart/2005/8/layout/hierarchy1"/>
    <dgm:cxn modelId="{5C94C875-2C79-4884-97DF-A92C40636C4F}" type="presParOf" srcId="{E6054ADE-59F0-475E-B818-145C00142852}" destId="{219745E8-90C2-416B-9F91-2330AAC1689D}" srcOrd="1" destOrd="0" presId="urn:microsoft.com/office/officeart/2005/8/layout/hierarchy1"/>
    <dgm:cxn modelId="{DF6B5544-2E88-4862-AA32-A2E11D4D3C39}" type="presParOf" srcId="{1F7DF914-0E79-4F9E-8F75-86A947C08194}" destId="{2DE424AE-A953-4E9A-9568-07CC5E37465D}" srcOrd="1" destOrd="0" presId="urn:microsoft.com/office/officeart/2005/8/layout/hierarchy1"/>
    <dgm:cxn modelId="{CF34797D-F4D6-4927-8B93-6417591496FC}" type="presParOf" srcId="{2DE424AE-A953-4E9A-9568-07CC5E37465D}" destId="{5DEA3814-F631-4558-92A4-BAF0F995422B}" srcOrd="0" destOrd="0" presId="urn:microsoft.com/office/officeart/2005/8/layout/hierarchy1"/>
    <dgm:cxn modelId="{7BBB91F2-FF74-4D30-A2A3-268BAF6CA550}" type="presParOf" srcId="{2DE424AE-A953-4E9A-9568-07CC5E37465D}" destId="{47868541-90E7-46B4-A0FF-6787C58612E5}" srcOrd="1" destOrd="0" presId="urn:microsoft.com/office/officeart/2005/8/layout/hierarchy1"/>
    <dgm:cxn modelId="{BB43CE6E-D5E3-4AE5-8A15-ABFD504D990B}" type="presParOf" srcId="{47868541-90E7-46B4-A0FF-6787C58612E5}" destId="{47669598-6A40-454A-9F95-4D9BB77316E5}" srcOrd="0" destOrd="0" presId="urn:microsoft.com/office/officeart/2005/8/layout/hierarchy1"/>
    <dgm:cxn modelId="{9DB4F287-5D35-4092-BF9E-C5CB5829191D}" type="presParOf" srcId="{47669598-6A40-454A-9F95-4D9BB77316E5}" destId="{85048805-B8FE-4CB1-BB96-08DB0B8720E9}" srcOrd="0" destOrd="0" presId="urn:microsoft.com/office/officeart/2005/8/layout/hierarchy1"/>
    <dgm:cxn modelId="{AB34A2F0-0D5B-46C1-9773-3A700DF9BC75}" type="presParOf" srcId="{47669598-6A40-454A-9F95-4D9BB77316E5}" destId="{557D73F6-101C-4883-9980-537BE2FBDB28}" srcOrd="1" destOrd="0" presId="urn:microsoft.com/office/officeart/2005/8/layout/hierarchy1"/>
    <dgm:cxn modelId="{D7952F76-1EBD-4EEF-AC29-F1A7B3CBFA42}" type="presParOf" srcId="{47868541-90E7-46B4-A0FF-6787C58612E5}" destId="{C4170376-0688-449E-A86D-F87563B893E1}" srcOrd="1" destOrd="0" presId="urn:microsoft.com/office/officeart/2005/8/layout/hierarchy1"/>
    <dgm:cxn modelId="{77331C63-1888-47E8-9689-E1AC9DDD661E}" type="presParOf" srcId="{2DE424AE-A953-4E9A-9568-07CC5E37465D}" destId="{FD1B07EE-4EBE-42C6-9E3C-98BAFBF4B034}" srcOrd="2" destOrd="0" presId="urn:microsoft.com/office/officeart/2005/8/layout/hierarchy1"/>
    <dgm:cxn modelId="{F22B86A0-E9C7-4AE2-963C-F52F8F2A7995}" type="presParOf" srcId="{2DE424AE-A953-4E9A-9568-07CC5E37465D}" destId="{3DAD4FBC-39EF-4D10-973C-C7EFCBD974A1}" srcOrd="3" destOrd="0" presId="urn:microsoft.com/office/officeart/2005/8/layout/hierarchy1"/>
    <dgm:cxn modelId="{1BCBDA2C-4013-4396-A12F-C1003FD21A59}" type="presParOf" srcId="{3DAD4FBC-39EF-4D10-973C-C7EFCBD974A1}" destId="{A45E68AC-C849-4822-9C69-D19838C6C86B}" srcOrd="0" destOrd="0" presId="urn:microsoft.com/office/officeart/2005/8/layout/hierarchy1"/>
    <dgm:cxn modelId="{C1A14159-4F13-42C5-840F-2A438C594EF1}" type="presParOf" srcId="{A45E68AC-C849-4822-9C69-D19838C6C86B}" destId="{88F5DEA6-2DCF-4F13-884E-C06704B26EE1}" srcOrd="0" destOrd="0" presId="urn:microsoft.com/office/officeart/2005/8/layout/hierarchy1"/>
    <dgm:cxn modelId="{30492129-6C5B-4A14-B2C9-42E1B92948F3}" type="presParOf" srcId="{A45E68AC-C849-4822-9C69-D19838C6C86B}" destId="{D27383C6-AEB8-4962-9081-73C280DDE148}" srcOrd="1" destOrd="0" presId="urn:microsoft.com/office/officeart/2005/8/layout/hierarchy1"/>
    <dgm:cxn modelId="{FB1F8252-B185-43F4-80F1-3F3C955927C7}" type="presParOf" srcId="{3DAD4FBC-39EF-4D10-973C-C7EFCBD974A1}" destId="{B51FF739-35B0-4DA6-89D1-7FAE21AB37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B07EE-4EBE-42C6-9E3C-98BAFBF4B034}">
      <dsp:nvSpPr>
        <dsp:cNvPr id="0" name=""/>
        <dsp:cNvSpPr/>
      </dsp:nvSpPr>
      <dsp:spPr>
        <a:xfrm>
          <a:off x="3571357" y="1857300"/>
          <a:ext cx="1847857" cy="850384"/>
        </a:xfrm>
        <a:custGeom>
          <a:avLst/>
          <a:gdLst/>
          <a:ahLst/>
          <a:cxnLst/>
          <a:rect l="0" t="0" r="0" b="0"/>
          <a:pathLst>
            <a:path>
              <a:moveTo>
                <a:pt x="0" y="0"/>
              </a:moveTo>
              <a:lnTo>
                <a:pt x="0" y="579512"/>
              </a:lnTo>
              <a:lnTo>
                <a:pt x="1847857" y="579512"/>
              </a:lnTo>
              <a:lnTo>
                <a:pt x="1847857" y="8503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A3814-F631-4558-92A4-BAF0F995422B}">
      <dsp:nvSpPr>
        <dsp:cNvPr id="0" name=""/>
        <dsp:cNvSpPr/>
      </dsp:nvSpPr>
      <dsp:spPr>
        <a:xfrm>
          <a:off x="1784493" y="1857300"/>
          <a:ext cx="1786863" cy="850384"/>
        </a:xfrm>
        <a:custGeom>
          <a:avLst/>
          <a:gdLst/>
          <a:ahLst/>
          <a:cxnLst/>
          <a:rect l="0" t="0" r="0" b="0"/>
          <a:pathLst>
            <a:path>
              <a:moveTo>
                <a:pt x="1786863" y="0"/>
              </a:moveTo>
              <a:lnTo>
                <a:pt x="1786863" y="579512"/>
              </a:lnTo>
              <a:lnTo>
                <a:pt x="0" y="579512"/>
              </a:lnTo>
              <a:lnTo>
                <a:pt x="0" y="8503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07755-96BD-44FC-B078-F4FE3CD5AB55}">
      <dsp:nvSpPr>
        <dsp:cNvPr id="0" name=""/>
        <dsp:cNvSpPr/>
      </dsp:nvSpPr>
      <dsp:spPr>
        <a:xfrm>
          <a:off x="2109378" y="585"/>
          <a:ext cx="2923959" cy="18567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745E8-90C2-416B-9F91-2330AAC1689D}">
      <dsp:nvSpPr>
        <dsp:cNvPr id="0" name=""/>
        <dsp:cNvSpPr/>
      </dsp:nvSpPr>
      <dsp:spPr>
        <a:xfrm>
          <a:off x="2434262" y="309226"/>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Presentación de la propuesta</a:t>
          </a:r>
          <a:endParaRPr lang="es-MX" sz="1700" kern="1200" dirty="0"/>
        </a:p>
      </dsp:txBody>
      <dsp:txXfrm>
        <a:off x="2488643" y="363607"/>
        <a:ext cx="2815197" cy="1747952"/>
      </dsp:txXfrm>
    </dsp:sp>
    <dsp:sp modelId="{85048805-B8FE-4CB1-BB96-08DB0B8720E9}">
      <dsp:nvSpPr>
        <dsp:cNvPr id="0" name=""/>
        <dsp:cNvSpPr/>
      </dsp:nvSpPr>
      <dsp:spPr>
        <a:xfrm>
          <a:off x="261520" y="2707684"/>
          <a:ext cx="3045946" cy="18567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D73F6-101C-4883-9980-537BE2FBDB28}">
      <dsp:nvSpPr>
        <dsp:cNvPr id="0" name=""/>
        <dsp:cNvSpPr/>
      </dsp:nvSpPr>
      <dsp:spPr>
        <a:xfrm>
          <a:off x="586404" y="3016324"/>
          <a:ext cx="3045946" cy="185671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Proyecto tecnológico</a:t>
          </a:r>
        </a:p>
        <a:p>
          <a:pPr lvl="0" algn="ctr" defTabSz="755650">
            <a:lnSpc>
              <a:spcPct val="90000"/>
            </a:lnSpc>
            <a:spcBef>
              <a:spcPct val="0"/>
            </a:spcBef>
            <a:spcAft>
              <a:spcPct val="35000"/>
            </a:spcAft>
          </a:pPr>
          <a:r>
            <a:rPr lang="es-MX" sz="1700" kern="1200" dirty="0" smtClean="0"/>
            <a:t>Estancia profesional</a:t>
          </a:r>
        </a:p>
        <a:p>
          <a:pPr lvl="0" algn="ctr" defTabSz="755650">
            <a:lnSpc>
              <a:spcPct val="90000"/>
            </a:lnSpc>
            <a:spcBef>
              <a:spcPct val="0"/>
            </a:spcBef>
            <a:spcAft>
              <a:spcPct val="35000"/>
            </a:spcAft>
          </a:pPr>
          <a:r>
            <a:rPr lang="es-MX" sz="1700" kern="1200" dirty="0" smtClean="0"/>
            <a:t>Proyecto de investigación</a:t>
          </a:r>
        </a:p>
        <a:p>
          <a:pPr lvl="0" algn="ctr" defTabSz="755650">
            <a:lnSpc>
              <a:spcPct val="90000"/>
            </a:lnSpc>
            <a:spcBef>
              <a:spcPct val="0"/>
            </a:spcBef>
            <a:spcAft>
              <a:spcPct val="35000"/>
            </a:spcAft>
          </a:pPr>
          <a:r>
            <a:rPr lang="es-MX" sz="1700" kern="1200" dirty="0" smtClean="0"/>
            <a:t>7ma</a:t>
          </a:r>
          <a:r>
            <a:rPr lang="es-MX" sz="1700" kern="1200" dirty="0" smtClean="0"/>
            <a:t>. Semana</a:t>
          </a:r>
        </a:p>
        <a:p>
          <a:pPr lvl="0" algn="ctr" defTabSz="755650">
            <a:lnSpc>
              <a:spcPct val="90000"/>
            </a:lnSpc>
            <a:spcBef>
              <a:spcPct val="0"/>
            </a:spcBef>
            <a:spcAft>
              <a:spcPct val="35000"/>
            </a:spcAft>
          </a:pPr>
          <a:r>
            <a:rPr lang="es-MX" sz="1700" b="1" kern="1200" dirty="0" smtClean="0">
              <a:solidFill>
                <a:schemeClr val="tx1"/>
              </a:solidFill>
            </a:rPr>
            <a:t>(3 de noviembre de </a:t>
          </a:r>
          <a:r>
            <a:rPr lang="es-MX" sz="1700" b="1" kern="1200" dirty="0" smtClean="0">
              <a:solidFill>
                <a:schemeClr val="tx1"/>
              </a:solidFill>
            </a:rPr>
            <a:t>2018)</a:t>
          </a:r>
          <a:endParaRPr lang="es-MX" sz="1700" b="1" kern="1200" dirty="0">
            <a:solidFill>
              <a:schemeClr val="tx1"/>
            </a:solidFill>
          </a:endParaRPr>
        </a:p>
      </dsp:txBody>
      <dsp:txXfrm>
        <a:off x="640785" y="3070705"/>
        <a:ext cx="2937184" cy="1747952"/>
      </dsp:txXfrm>
    </dsp:sp>
    <dsp:sp modelId="{88F5DEA6-2DCF-4F13-884E-C06704B26EE1}">
      <dsp:nvSpPr>
        <dsp:cNvPr id="0" name=""/>
        <dsp:cNvSpPr/>
      </dsp:nvSpPr>
      <dsp:spPr>
        <a:xfrm>
          <a:off x="3957235" y="2707684"/>
          <a:ext cx="2923959" cy="18567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383C6-AEB8-4962-9081-73C280DDE148}">
      <dsp:nvSpPr>
        <dsp:cNvPr id="0" name=""/>
        <dsp:cNvSpPr/>
      </dsp:nvSpPr>
      <dsp:spPr>
        <a:xfrm>
          <a:off x="4282120" y="3016324"/>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Experiencia profesional</a:t>
          </a:r>
        </a:p>
        <a:p>
          <a:pPr lvl="0" algn="ctr" defTabSz="755650">
            <a:lnSpc>
              <a:spcPct val="90000"/>
            </a:lnSpc>
            <a:spcBef>
              <a:spcPct val="0"/>
            </a:spcBef>
            <a:spcAft>
              <a:spcPct val="35000"/>
            </a:spcAft>
          </a:pPr>
          <a:r>
            <a:rPr lang="es-MX" sz="1700" kern="1200" dirty="0" smtClean="0"/>
            <a:t>5ta. Semana</a:t>
          </a:r>
        </a:p>
        <a:p>
          <a:pPr lvl="0" algn="ctr" defTabSz="755650">
            <a:lnSpc>
              <a:spcPct val="90000"/>
            </a:lnSpc>
            <a:spcBef>
              <a:spcPct val="0"/>
            </a:spcBef>
            <a:spcAft>
              <a:spcPct val="35000"/>
            </a:spcAft>
          </a:pPr>
          <a:r>
            <a:rPr lang="es-MX" sz="1700" b="1" kern="1200" dirty="0" smtClean="0">
              <a:solidFill>
                <a:schemeClr val="tx1"/>
              </a:solidFill>
            </a:rPr>
            <a:t>(19 de octubre de </a:t>
          </a:r>
          <a:r>
            <a:rPr lang="es-MX" sz="1700" b="1" kern="1200" dirty="0" smtClean="0">
              <a:solidFill>
                <a:schemeClr val="tx1"/>
              </a:solidFill>
            </a:rPr>
            <a:t>2018)</a:t>
          </a:r>
        </a:p>
      </dsp:txBody>
      <dsp:txXfrm>
        <a:off x="4336501" y="3070705"/>
        <a:ext cx="2815197" cy="1747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0F2AEFB0-6101-4526-8AA1-CACF943B1647}" type="datetimeFigureOut">
              <a:rPr lang="es-MX" smtClean="0"/>
              <a:pPr/>
              <a:t>19/09/2018</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4B7D57E-873A-4C22-9783-5AC2FC2FEFC0}"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F2AEFB0-6101-4526-8AA1-CACF943B1647}" type="datetimeFigureOut">
              <a:rPr lang="es-MX" smtClean="0"/>
              <a:pPr/>
              <a:t>19/09/2018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4B7D57E-873A-4C22-9783-5AC2FC2FEFC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F2AEFB0-6101-4526-8AA1-CACF943B1647}" type="datetimeFigureOut">
              <a:rPr lang="es-MX" smtClean="0"/>
              <a:pPr/>
              <a:t>19/09/2018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4B7D57E-873A-4C22-9783-5AC2FC2FEFC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0F2AEFB0-6101-4526-8AA1-CACF943B1647}" type="datetimeFigureOut">
              <a:rPr lang="es-MX" smtClean="0"/>
              <a:pPr/>
              <a:t>19/09/2018</a:t>
            </a:fld>
            <a:endParaRPr lang="es-MX"/>
          </a:p>
        </p:txBody>
      </p:sp>
      <p:sp>
        <p:nvSpPr>
          <p:cNvPr id="9" name="8 Marcador de número de diapositiva"/>
          <p:cNvSpPr>
            <a:spLocks noGrp="1"/>
          </p:cNvSpPr>
          <p:nvPr>
            <p:ph type="sldNum" sz="quarter" idx="15"/>
          </p:nvPr>
        </p:nvSpPr>
        <p:spPr/>
        <p:txBody>
          <a:bodyPr rtlCol="0"/>
          <a:lstStyle/>
          <a:p>
            <a:fld id="{24B7D57E-873A-4C22-9783-5AC2FC2FEFC0}"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0F2AEFB0-6101-4526-8AA1-CACF943B1647}" type="datetimeFigureOut">
              <a:rPr lang="es-MX" smtClean="0"/>
              <a:pPr/>
              <a:t>19/09/2018</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4B7D57E-873A-4C22-9783-5AC2FC2FEFC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F2AEFB0-6101-4526-8AA1-CACF943B1647}" type="datetimeFigureOut">
              <a:rPr lang="es-MX" smtClean="0"/>
              <a:pPr/>
              <a:t>19/09/2018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4B7D57E-873A-4C22-9783-5AC2FC2FEFC0}"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F2AEFB0-6101-4526-8AA1-CACF943B1647}" type="datetimeFigureOut">
              <a:rPr lang="es-MX" smtClean="0"/>
              <a:pPr/>
              <a:t>19/09/2018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4B7D57E-873A-4C22-9783-5AC2FC2FEFC0}"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F2AEFB0-6101-4526-8AA1-CACF943B1647}" type="datetimeFigureOut">
              <a:rPr lang="es-MX" smtClean="0"/>
              <a:pPr/>
              <a:t>19/09/2018</a:t>
            </a:fld>
            <a:endParaRPr lang="es-MX"/>
          </a:p>
        </p:txBody>
      </p:sp>
      <p:sp>
        <p:nvSpPr>
          <p:cNvPr id="7" name="6 Marcador de número de diapositiva"/>
          <p:cNvSpPr>
            <a:spLocks noGrp="1"/>
          </p:cNvSpPr>
          <p:nvPr>
            <p:ph type="sldNum" sz="quarter" idx="11"/>
          </p:nvPr>
        </p:nvSpPr>
        <p:spPr/>
        <p:txBody>
          <a:bodyPr rtlCol="0"/>
          <a:lstStyle/>
          <a:p>
            <a:fld id="{24B7D57E-873A-4C22-9783-5AC2FC2FEFC0}"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2AEFB0-6101-4526-8AA1-CACF943B1647}" type="datetimeFigureOut">
              <a:rPr lang="es-MX" smtClean="0"/>
              <a:pPr/>
              <a:t>19/09/2018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4B7D57E-873A-4C22-9783-5AC2FC2FEFC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0F2AEFB0-6101-4526-8AA1-CACF943B1647}" type="datetimeFigureOut">
              <a:rPr lang="es-MX" smtClean="0"/>
              <a:pPr/>
              <a:t>19/09/2018</a:t>
            </a:fld>
            <a:endParaRPr lang="es-MX"/>
          </a:p>
        </p:txBody>
      </p:sp>
      <p:sp>
        <p:nvSpPr>
          <p:cNvPr id="22" name="21 Marcador de número de diapositiva"/>
          <p:cNvSpPr>
            <a:spLocks noGrp="1"/>
          </p:cNvSpPr>
          <p:nvPr>
            <p:ph type="sldNum" sz="quarter" idx="15"/>
          </p:nvPr>
        </p:nvSpPr>
        <p:spPr/>
        <p:txBody>
          <a:bodyPr rtlCol="0"/>
          <a:lstStyle/>
          <a:p>
            <a:fld id="{24B7D57E-873A-4C22-9783-5AC2FC2FEFC0}"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0F2AEFB0-6101-4526-8AA1-CACF943B1647}" type="datetimeFigureOut">
              <a:rPr lang="es-MX" smtClean="0"/>
              <a:pPr/>
              <a:t>19/09/2018</a:t>
            </a:fld>
            <a:endParaRPr lang="es-MX"/>
          </a:p>
        </p:txBody>
      </p:sp>
      <p:sp>
        <p:nvSpPr>
          <p:cNvPr id="18" name="17 Marcador de número de diapositiva"/>
          <p:cNvSpPr>
            <a:spLocks noGrp="1"/>
          </p:cNvSpPr>
          <p:nvPr>
            <p:ph type="sldNum" sz="quarter" idx="11"/>
          </p:nvPr>
        </p:nvSpPr>
        <p:spPr/>
        <p:txBody>
          <a:bodyPr rtlCol="0"/>
          <a:lstStyle/>
          <a:p>
            <a:fld id="{24B7D57E-873A-4C22-9783-5AC2FC2FEFC0}"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2AEFB0-6101-4526-8AA1-CACF943B1647}" type="datetimeFigureOut">
              <a:rPr lang="es-MX" smtClean="0"/>
              <a:pPr/>
              <a:t>19/09/2018</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B7D57E-873A-4C22-9783-5AC2FC2FEFC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jemplode.com/13-ciencia/2467-ejemplo_de_proyecto_de_investigacion.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Seminario de integración en ingeniería en computación</a:t>
            </a:r>
            <a:endParaRPr lang="es-MX" dirty="0"/>
          </a:p>
        </p:txBody>
      </p:sp>
      <p:sp>
        <p:nvSpPr>
          <p:cNvPr id="3" name="2 Subtítulo"/>
          <p:cNvSpPr>
            <a:spLocks noGrp="1"/>
          </p:cNvSpPr>
          <p:nvPr>
            <p:ph type="subTitle" idx="1"/>
          </p:nvPr>
        </p:nvSpPr>
        <p:spPr/>
        <p:txBody>
          <a:bodyPr>
            <a:normAutofit lnSpcReduction="10000"/>
          </a:bodyPr>
          <a:lstStyle/>
          <a:p>
            <a:pPr algn="r"/>
            <a:endParaRPr lang="es-MX" dirty="0" smtClean="0"/>
          </a:p>
          <a:p>
            <a:pPr algn="r"/>
            <a:endParaRPr lang="es-MX" dirty="0" smtClean="0"/>
          </a:p>
          <a:p>
            <a:pPr algn="r"/>
            <a:r>
              <a:rPr lang="es-MX" dirty="0" smtClean="0"/>
              <a:t>Trimestre </a:t>
            </a:r>
            <a:r>
              <a:rPr lang="es-MX" dirty="0" smtClean="0"/>
              <a:t>18-Otoño</a:t>
            </a:r>
            <a:endParaRPr lang="es-MX" dirty="0" smtClean="0"/>
          </a:p>
          <a:p>
            <a:pPr algn="r"/>
            <a:r>
              <a:rPr lang="es-MX" dirty="0" smtClean="0"/>
              <a:t>Silvia B. González </a:t>
            </a:r>
            <a:r>
              <a:rPr lang="es-MX" dirty="0" err="1" smtClean="0"/>
              <a:t>Brambila</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Modalidades y portada</a:t>
            </a:r>
            <a:endParaRPr lang="es-MX" dirty="0"/>
          </a:p>
        </p:txBody>
      </p:sp>
      <p:sp>
        <p:nvSpPr>
          <p:cNvPr id="5" name="4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 del proyecto de integración</a:t>
            </a:r>
            <a:endParaRPr lang="es-MX" dirty="0"/>
          </a:p>
        </p:txBody>
      </p:sp>
      <p:sp>
        <p:nvSpPr>
          <p:cNvPr id="3" name="2 Marcador de contenido"/>
          <p:cNvSpPr>
            <a:spLocks noGrp="1"/>
          </p:cNvSpPr>
          <p:nvPr>
            <p:ph sz="quarter" idx="1"/>
          </p:nvPr>
        </p:nvSpPr>
        <p:spPr/>
        <p:txBody>
          <a:bodyPr>
            <a:normAutofit fontScale="62500" lnSpcReduction="20000"/>
          </a:bodyPr>
          <a:lstStyle/>
          <a:p>
            <a:pPr lvl="0"/>
            <a:r>
              <a:rPr lang="es-ES" dirty="0" smtClean="0"/>
              <a:t>Integrar conocimientos adquiridos en distintas unidades de enseñanza aprendizaje.</a:t>
            </a:r>
            <a:endParaRPr lang="es-MX" dirty="0" smtClean="0"/>
          </a:p>
          <a:p>
            <a:pPr lvl="0"/>
            <a:r>
              <a:rPr lang="es-ES" dirty="0" smtClean="0"/>
              <a:t>Aplicar estos conocimientos a la resolución de un problema específico de nivel profesional de carácter disciplinar, interdisciplinar o multidisciplinar.</a:t>
            </a:r>
            <a:endParaRPr lang="es-MX" dirty="0" smtClean="0"/>
          </a:p>
          <a:p>
            <a:pPr lvl="0"/>
            <a:r>
              <a:rPr lang="es-ES" dirty="0" smtClean="0"/>
              <a:t>Desarrollar la solución del problema de ingeniería planteada en la propuesta de Proyecto de Integración, conforme a lo autorizado por el Comité de Estudios y la modalidad elegida (proyecto tecnológico, proyecto de investigación, estancia profesional y experiencia profesional).</a:t>
            </a:r>
            <a:endParaRPr lang="es-MX" dirty="0" smtClean="0"/>
          </a:p>
          <a:p>
            <a:pPr lvl="0"/>
            <a:r>
              <a:rPr lang="es-ES" dirty="0" smtClean="0"/>
              <a:t>Elaborar por escrito una comunicación técnica, denominada "Reporte de Proyecto de Integración", en la que se describa el desarrollo del proyecto realizado y se señalen los resultados.</a:t>
            </a:r>
            <a:endParaRPr lang="es-MX" dirty="0" smtClean="0"/>
          </a:p>
          <a:p>
            <a:pPr lvl="0"/>
            <a:r>
              <a:rPr lang="es-ES" dirty="0" smtClean="0"/>
              <a:t>Aplicar de manera sistemática, gradual e integral las competencias básicas de investigación, de redacción de informes técnicos, y los conocimientos científico-técnicos y complementarios adquiridos en su formación universitaria.</a:t>
            </a:r>
            <a:endParaRPr lang="es-MX" dirty="0" smtClean="0"/>
          </a:p>
          <a:p>
            <a:pPr lvl="0"/>
            <a:r>
              <a:rPr lang="es-ES" dirty="0" smtClean="0"/>
              <a:t>Aplicar los conocimientos, habilidades y aptitudes necesarios para concluir el proyecto planteado en la propuesta del Proyecto de Integración.</a:t>
            </a:r>
            <a:endParaRPr lang="es-MX" dirty="0" smtClean="0"/>
          </a:p>
          <a:p>
            <a:pPr lvl="0"/>
            <a:r>
              <a:rPr lang="es-ES" dirty="0" smtClean="0"/>
              <a:t>Presentar el reporte técnico final en la que se describa el desarrollo del proyecto realizado y se señalen los resultados obtenidos.</a:t>
            </a:r>
            <a:endParaRPr lang="es-MX"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Modalidades para realizar el proyecto de integración</a:t>
            </a:r>
            <a:endParaRPr lang="es-MX" dirty="0"/>
          </a:p>
        </p:txBody>
      </p:sp>
      <p:sp>
        <p:nvSpPr>
          <p:cNvPr id="3" name="2 Marcador de contenido"/>
          <p:cNvSpPr>
            <a:spLocks noGrp="1"/>
          </p:cNvSpPr>
          <p:nvPr>
            <p:ph sz="quarter" idx="1"/>
          </p:nvPr>
        </p:nvSpPr>
        <p:spPr/>
        <p:txBody>
          <a:bodyPr>
            <a:normAutofit fontScale="62500" lnSpcReduction="20000"/>
          </a:bodyPr>
          <a:lstStyle/>
          <a:p>
            <a:pPr lvl="0"/>
            <a:r>
              <a:rPr lang="es-ES" b="1" dirty="0" smtClean="0"/>
              <a:t>Proyecto tecnológico</a:t>
            </a:r>
            <a:r>
              <a:rPr lang="es-ES" dirty="0" smtClean="0"/>
              <a:t>. Consiste en la aplicación de conocimientos teórico-prácticos para desarrollar dispositivos tecnológicos, programas de cómputo, procesos o metodologías que contribuyan a la solución de problemas específicos afines </a:t>
            </a:r>
            <a:r>
              <a:rPr lang="es-MX" dirty="0" smtClean="0"/>
              <a:t>al perfil de egreso de la licenciatura en la que se encuentra inscrito </a:t>
            </a:r>
            <a:r>
              <a:rPr lang="es-ES" dirty="0" smtClean="0"/>
              <a:t>el alumno.</a:t>
            </a:r>
            <a:endParaRPr lang="es-MX" dirty="0" smtClean="0"/>
          </a:p>
          <a:p>
            <a:r>
              <a:rPr lang="es-ES" b="1" dirty="0" smtClean="0"/>
              <a:t>Proyecto de investigación.</a:t>
            </a:r>
            <a:r>
              <a:rPr lang="es-ES" dirty="0" smtClean="0"/>
              <a:t> Consiste en la realización de trabajo experimental o teórico para aplicar o desarrollar métodos, técnicas, procedimientos, experimentos o modelos, que contribuyan al avance de una investigación en el campo de la licenciatura en la que el alumno se encuentra inscrito.  La investigación se podrá realizar en un laboratorio u otra instalación dentro o fuera de la UAM.</a:t>
            </a:r>
            <a:endParaRPr lang="es-MX" dirty="0" smtClean="0"/>
          </a:p>
          <a:p>
            <a:pPr lvl="0"/>
            <a:r>
              <a:rPr lang="es-ES" b="1" dirty="0" smtClean="0"/>
              <a:t>Estancia profesional.</a:t>
            </a:r>
            <a:r>
              <a:rPr lang="es-ES" dirty="0" smtClean="0"/>
              <a:t> Consiste en la realización de una estancia en una organización, empresa o industria realizando actividades que le permitan desarrollar dispositivos tecnológicos, programas de cómputo, procesos o metodologías en un proyecto específico en las que se apliquen conocimientos y habilidades afines a la licenciatura en la que el alumno se encuentra inscrito.</a:t>
            </a:r>
            <a:endParaRPr lang="es-MX" dirty="0" smtClean="0"/>
          </a:p>
          <a:p>
            <a:pPr lvl="0"/>
            <a:r>
              <a:rPr lang="es-ES" b="1" dirty="0" smtClean="0"/>
              <a:t>Experiencia profesional.</a:t>
            </a:r>
            <a:r>
              <a:rPr lang="es-ES" dirty="0" smtClean="0"/>
              <a:t> Consiste en el reconocimiento de la práctica profesional remunerada realizada por el alumno, por al menos un año en la misma organización, empresa o industria. En esta actividad debió haber aplicado conocimientos y habilidades afines al perfil de egreso de la licenciatura en la que el alumno se encuentra inscrito. </a:t>
            </a:r>
            <a:endParaRPr lang="es-MX" dirty="0" smtClean="0"/>
          </a:p>
          <a:p>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Procedimiento de autorización</a:t>
            </a:r>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52606948"/>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6588224" y="2060848"/>
            <a:ext cx="1800200"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419" dirty="0" smtClean="0"/>
              <a:t>Antes de las 23:00 </a:t>
            </a:r>
            <a:r>
              <a:rPr lang="es-419" dirty="0" err="1" smtClean="0"/>
              <a:t>hrs</a:t>
            </a:r>
            <a:r>
              <a:rPr lang="es-419"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Propuesta para proyecto tecnológico, estancia de investigación y profesional</a:t>
            </a:r>
            <a:endParaRPr lang="es-MX" dirty="0"/>
          </a:p>
        </p:txBody>
      </p:sp>
      <p:sp>
        <p:nvSpPr>
          <p:cNvPr id="3" name="2 Marcador de contenido"/>
          <p:cNvSpPr>
            <a:spLocks noGrp="1"/>
          </p:cNvSpPr>
          <p:nvPr>
            <p:ph sz="quarter" idx="1"/>
          </p:nvPr>
        </p:nvSpPr>
        <p:spPr/>
        <p:txBody>
          <a:bodyPr/>
          <a:lstStyle/>
          <a:p>
            <a:r>
              <a:rPr lang="es-ES" dirty="0" smtClean="0"/>
              <a:t>El alumno bajo la dirección de su(s) asesor(es) (o en su caso </a:t>
            </a:r>
            <a:r>
              <a:rPr lang="es-ES" dirty="0" err="1" smtClean="0"/>
              <a:t>co</a:t>
            </a:r>
            <a:r>
              <a:rPr lang="es-ES" dirty="0" smtClean="0"/>
              <a:t>-asesor) presentará al Comité de Estudios, a más tardar en la </a:t>
            </a:r>
            <a:r>
              <a:rPr lang="es-ES" dirty="0" smtClean="0"/>
              <a:t>7m</a:t>
            </a:r>
            <a:r>
              <a:rPr lang="es-ES" dirty="0" smtClean="0"/>
              <a:t>a </a:t>
            </a:r>
            <a:r>
              <a:rPr lang="es-ES" dirty="0" smtClean="0"/>
              <a:t>semana del trimestre lectivo, una propuesta de Proyecto de Integración que contenga como mínimo los siguientes elementos:</a:t>
            </a:r>
          </a:p>
          <a:p>
            <a:endParaRPr lang="es-ES" dirty="0" smtClean="0"/>
          </a:p>
          <a:p>
            <a:pPr>
              <a:buFont typeface="Wingdings" pitchFamily="2" charset="2"/>
              <a:buChar char="q"/>
            </a:pPr>
            <a:r>
              <a:rPr lang="es-ES" dirty="0" smtClean="0"/>
              <a:t>Portada</a:t>
            </a:r>
          </a:p>
          <a:p>
            <a:pPr>
              <a:buFont typeface="Wingdings" pitchFamily="2" charset="2"/>
              <a:buChar char="q"/>
            </a:pPr>
            <a:r>
              <a:rPr lang="es-ES" dirty="0" smtClean="0"/>
              <a:t>Declaratoria</a:t>
            </a:r>
          </a:p>
          <a:p>
            <a:pPr>
              <a:buFont typeface="Wingdings" pitchFamily="2" charset="2"/>
              <a:buChar char="q"/>
            </a:pPr>
            <a:r>
              <a:rPr lang="es-ES" dirty="0" smtClean="0"/>
              <a:t>Desarrollo de la propuesta</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portada</a:t>
            </a:r>
            <a:endParaRPr lang="es-MX" dirty="0"/>
          </a:p>
        </p:txBody>
      </p:sp>
      <p:sp>
        <p:nvSpPr>
          <p:cNvPr id="3" name="2 Marcador de contenido"/>
          <p:cNvSpPr>
            <a:spLocks noGrp="1"/>
          </p:cNvSpPr>
          <p:nvPr>
            <p:ph sz="quarter" idx="1"/>
          </p:nvPr>
        </p:nvSpPr>
        <p:spPr/>
        <p:txBody>
          <a:bodyPr>
            <a:normAutofit fontScale="92500" lnSpcReduction="20000"/>
          </a:bodyPr>
          <a:lstStyle/>
          <a:p>
            <a:pPr lvl="0"/>
            <a:r>
              <a:rPr lang="es-ES" dirty="0" smtClean="0"/>
              <a:t>Licenciatura</a:t>
            </a:r>
            <a:endParaRPr lang="es-MX" dirty="0" smtClean="0"/>
          </a:p>
          <a:p>
            <a:pPr lvl="0"/>
            <a:r>
              <a:rPr lang="es-ES" dirty="0" smtClean="0"/>
              <a:t>Nombre del Proyecto</a:t>
            </a:r>
            <a:endParaRPr lang="es-MX" dirty="0" smtClean="0"/>
          </a:p>
          <a:p>
            <a:pPr lvl="0"/>
            <a:r>
              <a:rPr lang="es-ES" dirty="0" smtClean="0"/>
              <a:t>Modalidad: (Proyecto Tecnológico, Proyecto de Investigación o Estancia Profesional)</a:t>
            </a:r>
            <a:endParaRPr lang="es-MX" dirty="0" smtClean="0"/>
          </a:p>
          <a:p>
            <a:pPr lvl="0"/>
            <a:r>
              <a:rPr lang="es-ES" dirty="0" smtClean="0"/>
              <a:t>Versión: (Primera, Segunda, etc.)</a:t>
            </a:r>
            <a:endParaRPr lang="es-MX" dirty="0" smtClean="0"/>
          </a:p>
          <a:p>
            <a:pPr lvl="0"/>
            <a:r>
              <a:rPr lang="es-ES" dirty="0" smtClean="0"/>
              <a:t>Trimestre Lectivo</a:t>
            </a:r>
            <a:endParaRPr lang="es-MX" dirty="0" smtClean="0"/>
          </a:p>
          <a:p>
            <a:pPr lvl="0"/>
            <a:r>
              <a:rPr lang="es-ES" dirty="0" smtClean="0"/>
              <a:t>Datos del Alumno: (nombre, matrícula, correo electrónico y firma)</a:t>
            </a:r>
            <a:endParaRPr lang="es-MX" dirty="0" smtClean="0"/>
          </a:p>
          <a:p>
            <a:pPr lvl="0"/>
            <a:r>
              <a:rPr lang="es-ES" dirty="0" smtClean="0"/>
              <a:t>Datos del (los) Asesor(es) y, en su caso Co-asesor: (nombre, categoría y nivel académico, departamento de adscripción, correo electrónico y firma; para la modalidad de estancia profesional: datos del jefe directo o responsable legal de la empresa: nombre, puesto, correo electrónico y firma)</a:t>
            </a:r>
            <a:endParaRPr lang="es-MX" dirty="0" smtClean="0"/>
          </a:p>
          <a:p>
            <a:pPr lvl="0"/>
            <a:r>
              <a:rPr lang="es-ES" dirty="0" smtClean="0"/>
              <a:t>Fecha: (Día/Mes/Año)</a:t>
            </a:r>
            <a:endParaRPr lang="es-MX" dirty="0" smtClean="0"/>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mínimos de la portada</a:t>
            </a:r>
            <a:endParaRPr lang="es-MX" dirty="0"/>
          </a:p>
        </p:txBody>
      </p:sp>
      <p:sp>
        <p:nvSpPr>
          <p:cNvPr id="3" name="2 Marcador de contenido"/>
          <p:cNvSpPr>
            <a:spLocks noGrp="1"/>
          </p:cNvSpPr>
          <p:nvPr>
            <p:ph sz="quarter" idx="1"/>
          </p:nvPr>
        </p:nvSpPr>
        <p:spPr/>
        <p:txBody>
          <a:bodyPr/>
          <a:lstStyle/>
          <a:p>
            <a:endParaRPr lang="es-MX" dirty="0"/>
          </a:p>
        </p:txBody>
      </p:sp>
      <p:pic>
        <p:nvPicPr>
          <p:cNvPr id="1027" name="Picture 3"/>
          <p:cNvPicPr>
            <a:picLocks noChangeAspect="1" noChangeArrowheads="1"/>
          </p:cNvPicPr>
          <p:nvPr/>
        </p:nvPicPr>
        <p:blipFill>
          <a:blip r:embed="rId2" cstate="print"/>
          <a:srcRect l="33397" t="33384" r="19008" b="14692"/>
          <a:stretch>
            <a:fillRect/>
          </a:stretch>
        </p:blipFill>
        <p:spPr bwMode="auto">
          <a:xfrm>
            <a:off x="755576" y="1628800"/>
            <a:ext cx="743122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a:t>
            </a:r>
            <a:endParaRPr lang="es-MX" dirty="0"/>
          </a:p>
        </p:txBody>
      </p:sp>
      <p:sp>
        <p:nvSpPr>
          <p:cNvPr id="3" name="2 Marcador de contenido"/>
          <p:cNvSpPr>
            <a:spLocks noGrp="1"/>
          </p:cNvSpPr>
          <p:nvPr>
            <p:ph sz="quarter" idx="1"/>
          </p:nvPr>
        </p:nvSpPr>
        <p:spPr/>
        <p:txBody>
          <a:bodyPr>
            <a:normAutofit fontScale="70000" lnSpcReduction="20000"/>
          </a:bodyPr>
          <a:lstStyle/>
          <a:p>
            <a:r>
              <a:rPr lang="es-MX" dirty="0" smtClean="0"/>
              <a:t>El nombre del proyecto debe dar una idea precisa y concisa del tema, el cual debe estar relacionado con la Ingeniería en Computación</a:t>
            </a:r>
          </a:p>
          <a:p>
            <a:r>
              <a:rPr lang="es-MX" dirty="0" smtClean="0"/>
              <a:t>Los nombres de los alumnos y asesores deben aparecer completos, indicando primero los nombres y luego los apellidos</a:t>
            </a:r>
          </a:p>
          <a:p>
            <a:r>
              <a:rPr lang="es-MX" dirty="0" smtClean="0"/>
              <a:t>El trimestre lectivo consta del año y nombre del trimestre, por ejemplo Trimestre </a:t>
            </a:r>
            <a:r>
              <a:rPr lang="es-MX" b="1" dirty="0" smtClean="0"/>
              <a:t>2018-Otoño</a:t>
            </a:r>
            <a:endParaRPr lang="es-MX" b="1" dirty="0" smtClean="0"/>
          </a:p>
          <a:p>
            <a:r>
              <a:rPr lang="es-MX" dirty="0" smtClean="0"/>
              <a:t>La fecha de entrega se debe escribir como: </a:t>
            </a:r>
            <a:r>
              <a:rPr lang="es-MX" b="1" dirty="0" smtClean="0"/>
              <a:t>3 de noviembre de </a:t>
            </a:r>
            <a:r>
              <a:rPr lang="es-MX" b="1" dirty="0" smtClean="0"/>
              <a:t>2018</a:t>
            </a:r>
            <a:r>
              <a:rPr lang="es-MX" dirty="0" smtClean="0"/>
              <a:t>. Los nombres de los meses se escriben con minúscula inicial</a:t>
            </a:r>
          </a:p>
          <a:p>
            <a:r>
              <a:rPr lang="es-MX" dirty="0" smtClean="0"/>
              <a:t>La versión se debe escribir como: “Primera versión” o “Segunda versión”. Trimestre, versión y fecha de entrega se deben actualizar conforme se vayan entregando nuevas versiones de la propuesta al Comité de Estudios</a:t>
            </a:r>
          </a:p>
          <a:p>
            <a:r>
              <a:rPr lang="es-MX" dirty="0" smtClean="0"/>
              <a:t>Un asesor debe tener la categoría de Profesor Titular o Asociado en la División de Ciencias Básicas e Ingeniería de la UAM </a:t>
            </a:r>
            <a:r>
              <a:rPr lang="es-MX" dirty="0" err="1" smtClean="0"/>
              <a:t>Azcapotzalco</a:t>
            </a:r>
            <a:r>
              <a:rPr lang="es-MX" dirty="0" smtClean="0"/>
              <a:t>. Puede haber asesores adicionales que no cumplan con estas condiciones.</a:t>
            </a:r>
          </a:p>
          <a:p>
            <a:pPr>
              <a:buNone/>
            </a:pPr>
            <a:endParaRPr lang="es-MX" dirty="0" smtClean="0"/>
          </a:p>
          <a:p>
            <a:r>
              <a:rPr lang="es-MX" dirty="0" smtClean="0"/>
              <a:t>Debido a la Legislación Universitaria, ningún documento de los alumnos de la UAM puede contener logotipos de la Universidad</a:t>
            </a:r>
          </a:p>
          <a:p>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Orden sugerido de los puntos de la propuesta</a:t>
            </a:r>
            <a:endParaRPr lang="es-MX" dirty="0"/>
          </a:p>
        </p:txBody>
      </p:sp>
      <p:sp>
        <p:nvSpPr>
          <p:cNvPr id="3" name="Marcador de contenido 2"/>
          <p:cNvSpPr>
            <a:spLocks noGrp="1"/>
          </p:cNvSpPr>
          <p:nvPr>
            <p:ph sz="quarter" idx="1"/>
          </p:nvPr>
        </p:nvSpPr>
        <p:spPr/>
        <p:txBody>
          <a:bodyPr/>
          <a:lstStyle/>
          <a:p>
            <a:pPr marL="457200" indent="-457200">
              <a:buFont typeface="+mj-lt"/>
              <a:buAutoNum type="arabicPeriod"/>
            </a:pPr>
            <a:r>
              <a:rPr lang="es-MX" dirty="0" smtClean="0"/>
              <a:t>Introducción</a:t>
            </a:r>
          </a:p>
          <a:p>
            <a:pPr marL="457200" indent="-457200">
              <a:buFont typeface="+mj-lt"/>
              <a:buAutoNum type="arabicPeriod"/>
            </a:pPr>
            <a:r>
              <a:rPr lang="es-MX" dirty="0" smtClean="0"/>
              <a:t>Justificación</a:t>
            </a:r>
          </a:p>
          <a:p>
            <a:pPr marL="457200" indent="-457200">
              <a:buFont typeface="+mj-lt"/>
              <a:buAutoNum type="arabicPeriod"/>
            </a:pPr>
            <a:r>
              <a:rPr lang="es-MX" dirty="0" smtClean="0"/>
              <a:t>Objetivos</a:t>
            </a:r>
          </a:p>
          <a:p>
            <a:pPr marL="457200" indent="-457200">
              <a:buFont typeface="+mj-lt"/>
              <a:buAutoNum type="arabicPeriod"/>
            </a:pPr>
            <a:r>
              <a:rPr lang="es-MX" dirty="0" smtClean="0"/>
              <a:t>Trabajos relacionados</a:t>
            </a:r>
          </a:p>
          <a:p>
            <a:pPr marL="457200" indent="-457200">
              <a:buFont typeface="+mj-lt"/>
              <a:buAutoNum type="arabicPeriod"/>
            </a:pPr>
            <a:r>
              <a:rPr lang="es-MX" dirty="0" smtClean="0"/>
              <a:t>Descripción técnica</a:t>
            </a:r>
          </a:p>
          <a:p>
            <a:pPr marL="457200" indent="-457200">
              <a:buFont typeface="+mj-lt"/>
              <a:buAutoNum type="arabicPeriod"/>
            </a:pPr>
            <a:r>
              <a:rPr lang="es-MX" dirty="0" smtClean="0"/>
              <a:t>Especificación técnica </a:t>
            </a:r>
          </a:p>
          <a:p>
            <a:pPr marL="457200" indent="-457200">
              <a:buFont typeface="+mj-lt"/>
              <a:buAutoNum type="arabicPeriod"/>
            </a:pPr>
            <a:r>
              <a:rPr lang="es-MX" dirty="0" smtClean="0"/>
              <a:t>Cronograma de actividades</a:t>
            </a:r>
          </a:p>
          <a:p>
            <a:pPr marL="457200" indent="-457200">
              <a:buFont typeface="+mj-lt"/>
              <a:buAutoNum type="arabicPeriod"/>
            </a:pPr>
            <a:r>
              <a:rPr lang="es-MX" dirty="0" smtClean="0"/>
              <a:t>Recursos</a:t>
            </a:r>
          </a:p>
          <a:p>
            <a:pPr marL="457200" indent="-457200">
              <a:buFont typeface="+mj-lt"/>
              <a:buAutoNum type="arabicPeriod"/>
            </a:pPr>
            <a:r>
              <a:rPr lang="es-MX" dirty="0" smtClean="0"/>
              <a:t>Referencias</a:t>
            </a:r>
          </a:p>
          <a:p>
            <a:pPr marL="457200" indent="-457200">
              <a:buFont typeface="+mj-lt"/>
              <a:buAutoNum type="arabicPeriod"/>
            </a:pPr>
            <a:r>
              <a:rPr lang="es-MX" dirty="0" smtClean="0"/>
              <a:t>Apéndices (en caso de ser necesarios)</a:t>
            </a:r>
            <a:endParaRPr lang="es-MX" dirty="0"/>
          </a:p>
        </p:txBody>
      </p:sp>
    </p:spTree>
    <p:extLst>
      <p:ext uri="{BB962C8B-B14F-4D97-AF65-F5344CB8AC3E}">
        <p14:creationId xmlns:p14="http://schemas.microsoft.com/office/powerpoint/2010/main" val="312057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sz="quarter" idx="1"/>
          </p:nvPr>
        </p:nvSpPr>
        <p:spPr/>
        <p:txBody>
          <a:bodyPr/>
          <a:lstStyle/>
          <a:p>
            <a:endParaRPr lang="es-MX"/>
          </a:p>
        </p:txBody>
      </p:sp>
      <p:pic>
        <p:nvPicPr>
          <p:cNvPr id="4" name="Imagen 3"/>
          <p:cNvPicPr>
            <a:picLocks noChangeAspect="1"/>
          </p:cNvPicPr>
          <p:nvPr/>
        </p:nvPicPr>
        <p:blipFill rotWithShape="1">
          <a:blip r:embed="rId2"/>
          <a:srcRect l="30628" t="18500" r="30631" b="10625"/>
          <a:stretch/>
        </p:blipFill>
        <p:spPr>
          <a:xfrm>
            <a:off x="2503770" y="404664"/>
            <a:ext cx="5740638" cy="5904656"/>
          </a:xfrm>
          <a:prstGeom prst="rect">
            <a:avLst/>
          </a:prstGeom>
        </p:spPr>
      </p:pic>
    </p:spTree>
    <p:extLst>
      <p:ext uri="{BB962C8B-B14F-4D97-AF65-F5344CB8AC3E}">
        <p14:creationId xmlns:p14="http://schemas.microsoft.com/office/powerpoint/2010/main" val="1172193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Comité de estudios </a:t>
            </a:r>
            <a:br>
              <a:rPr lang="es-MX" dirty="0" smtClean="0"/>
            </a:br>
            <a:r>
              <a:rPr lang="es-MX" dirty="0" smtClean="0"/>
              <a:t>Ingeniería en computación</a:t>
            </a:r>
            <a:endParaRPr lang="es-MX" dirty="0"/>
          </a:p>
        </p:txBody>
      </p:sp>
      <p:sp>
        <p:nvSpPr>
          <p:cNvPr id="3" name="Marcador de contenido 2"/>
          <p:cNvSpPr>
            <a:spLocks noGrp="1"/>
          </p:cNvSpPr>
          <p:nvPr>
            <p:ph sz="quarter" idx="1"/>
          </p:nvPr>
        </p:nvSpPr>
        <p:spPr/>
        <p:txBody>
          <a:bodyPr/>
          <a:lstStyle/>
          <a:p>
            <a:r>
              <a:rPr lang="es-MX" dirty="0" smtClean="0"/>
              <a:t>Dr. Alejandro Aguilar </a:t>
            </a:r>
            <a:r>
              <a:rPr lang="es-MX" dirty="0" err="1" smtClean="0"/>
              <a:t>Zavoznik</a:t>
            </a:r>
            <a:r>
              <a:rPr lang="es-MX" dirty="0" smtClean="0"/>
              <a:t> (aaz@azc.uam.mx)</a:t>
            </a:r>
            <a:endParaRPr lang="es-MX" dirty="0" smtClean="0"/>
          </a:p>
          <a:p>
            <a:r>
              <a:rPr lang="es-MX" dirty="0" smtClean="0"/>
              <a:t>Mtro. Josué Figueroa </a:t>
            </a:r>
            <a:r>
              <a:rPr lang="es-MX" dirty="0" smtClean="0"/>
              <a:t>González (jfgo@azc.uam.mx)</a:t>
            </a:r>
            <a:endParaRPr lang="es-MX" dirty="0" smtClean="0"/>
          </a:p>
          <a:p>
            <a:r>
              <a:rPr lang="es-MX" dirty="0" smtClean="0"/>
              <a:t>Dr</a:t>
            </a:r>
            <a:r>
              <a:rPr lang="es-MX" dirty="0" smtClean="0"/>
              <a:t>. Rafael Pérez </a:t>
            </a:r>
            <a:r>
              <a:rPr lang="es-MX" dirty="0" smtClean="0"/>
              <a:t>Flores (rpf@azc.uam.mx)</a:t>
            </a:r>
            <a:endParaRPr lang="es-MX" dirty="0" smtClean="0"/>
          </a:p>
          <a:p>
            <a:r>
              <a:rPr lang="es-MX" dirty="0" smtClean="0"/>
              <a:t>Dr. Alejandro Reyes </a:t>
            </a:r>
            <a:r>
              <a:rPr lang="es-MX" dirty="0" smtClean="0"/>
              <a:t>Ortiz (jaro@azc.uam.mx)</a:t>
            </a:r>
            <a:endParaRPr lang="es-MX" dirty="0" smtClean="0"/>
          </a:p>
          <a:p>
            <a:r>
              <a:rPr lang="es-MX" dirty="0" smtClean="0"/>
              <a:t>Dr. Leonardo Sánchez </a:t>
            </a:r>
            <a:r>
              <a:rPr lang="es-MX" dirty="0" smtClean="0"/>
              <a:t>Martínez </a:t>
            </a:r>
            <a:r>
              <a:rPr lang="en-US" dirty="0"/>
              <a:t>ldsm1985@gmail.com</a:t>
            </a:r>
            <a:endParaRPr lang="es-MX" dirty="0" smtClean="0"/>
          </a:p>
          <a:p>
            <a:r>
              <a:rPr lang="es-MX" dirty="0" smtClean="0"/>
              <a:t>Dra. Silvia B. González </a:t>
            </a:r>
            <a:r>
              <a:rPr lang="es-MX" dirty="0" err="1" smtClean="0"/>
              <a:t>Brambila</a:t>
            </a:r>
            <a:r>
              <a:rPr lang="es-MX" dirty="0" smtClean="0"/>
              <a:t> (Coordinadora</a:t>
            </a:r>
            <a:r>
              <a:rPr lang="es-MX" dirty="0" smtClean="0"/>
              <a:t>) (sgb</a:t>
            </a:r>
            <a:r>
              <a:rPr lang="es-MX" dirty="0" smtClean="0"/>
              <a:t>@azc.uam.mx(</a:t>
            </a:r>
            <a:endParaRPr lang="es-MX" dirty="0"/>
          </a:p>
        </p:txBody>
      </p:sp>
    </p:spTree>
    <p:extLst>
      <p:ext uri="{BB962C8B-B14F-4D97-AF65-F5344CB8AC3E}">
        <p14:creationId xmlns:p14="http://schemas.microsoft.com/office/powerpoint/2010/main" val="213288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sz="quarter" idx="1"/>
          </p:nvPr>
        </p:nvSpPr>
        <p:spPr/>
        <p:txBody>
          <a:bodyPr/>
          <a:lstStyle/>
          <a:p>
            <a:endParaRPr lang="es-MX"/>
          </a:p>
        </p:txBody>
      </p:sp>
      <p:pic>
        <p:nvPicPr>
          <p:cNvPr id="4" name="Imagen 3"/>
          <p:cNvPicPr>
            <a:picLocks noChangeAspect="1"/>
          </p:cNvPicPr>
          <p:nvPr/>
        </p:nvPicPr>
        <p:blipFill rotWithShape="1">
          <a:blip r:embed="rId2"/>
          <a:srcRect l="12367" t="23422" r="62175" b="35235"/>
          <a:stretch/>
        </p:blipFill>
        <p:spPr>
          <a:xfrm>
            <a:off x="2411760" y="476672"/>
            <a:ext cx="5757211" cy="5256584"/>
          </a:xfrm>
          <a:prstGeom prst="rect">
            <a:avLst/>
          </a:prstGeom>
        </p:spPr>
      </p:pic>
    </p:spTree>
    <p:extLst>
      <p:ext uri="{BB962C8B-B14F-4D97-AF65-F5344CB8AC3E}">
        <p14:creationId xmlns:p14="http://schemas.microsoft.com/office/powerpoint/2010/main" val="3620264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a:t>
            </a:r>
            <a:endParaRPr lang="es-MX" dirty="0"/>
          </a:p>
        </p:txBody>
      </p:sp>
      <p:sp>
        <p:nvSpPr>
          <p:cNvPr id="3" name="2 Marcador de contenido"/>
          <p:cNvSpPr>
            <a:spLocks noGrp="1"/>
          </p:cNvSpPr>
          <p:nvPr>
            <p:ph sz="quarter" idx="1"/>
          </p:nvPr>
        </p:nvSpPr>
        <p:spPr/>
        <p:txBody>
          <a:bodyPr/>
          <a:lstStyle/>
          <a:p>
            <a:endParaRPr lang="es-MX" dirty="0"/>
          </a:p>
        </p:txBody>
      </p:sp>
      <p:pic>
        <p:nvPicPr>
          <p:cNvPr id="4" name="Imagen 3"/>
          <p:cNvPicPr>
            <a:picLocks noChangeAspect="1"/>
          </p:cNvPicPr>
          <p:nvPr/>
        </p:nvPicPr>
        <p:blipFill rotWithShape="1">
          <a:blip r:embed="rId2"/>
          <a:srcRect r="18616"/>
          <a:stretch/>
        </p:blipFill>
        <p:spPr>
          <a:xfrm>
            <a:off x="2483768" y="274638"/>
            <a:ext cx="6348760" cy="6515100"/>
          </a:xfrm>
          <a:prstGeom prst="rect">
            <a:avLst/>
          </a:prstGeom>
        </p:spPr>
      </p:pic>
    </p:spTree>
    <p:extLst>
      <p:ext uri="{BB962C8B-B14F-4D97-AF65-F5344CB8AC3E}">
        <p14:creationId xmlns:p14="http://schemas.microsoft.com/office/powerpoint/2010/main" val="175395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a:t>
            </a:r>
            <a:endParaRPr lang="es-MX" dirty="0"/>
          </a:p>
        </p:txBody>
      </p:sp>
      <p:sp>
        <p:nvSpPr>
          <p:cNvPr id="3" name="2 Marcador de contenido"/>
          <p:cNvSpPr>
            <a:spLocks noGrp="1"/>
          </p:cNvSpPr>
          <p:nvPr>
            <p:ph sz="quarter" idx="1"/>
          </p:nvPr>
        </p:nvSpPr>
        <p:spPr/>
        <p:txBody>
          <a:bodyPr/>
          <a:lstStyle/>
          <a:p>
            <a:endParaRPr lang="es-MX"/>
          </a:p>
        </p:txBody>
      </p:sp>
      <p:pic>
        <p:nvPicPr>
          <p:cNvPr id="4" name="Imagen 3"/>
          <p:cNvPicPr>
            <a:picLocks noChangeAspect="1"/>
          </p:cNvPicPr>
          <p:nvPr/>
        </p:nvPicPr>
        <p:blipFill rotWithShape="1">
          <a:blip r:embed="rId2"/>
          <a:srcRect r="37077"/>
          <a:stretch/>
        </p:blipFill>
        <p:spPr>
          <a:xfrm>
            <a:off x="3275856" y="274638"/>
            <a:ext cx="4908600" cy="6553200"/>
          </a:xfrm>
          <a:prstGeom prst="rect">
            <a:avLst/>
          </a:prstGeom>
        </p:spPr>
      </p:pic>
    </p:spTree>
    <p:extLst>
      <p:ext uri="{BB962C8B-B14F-4D97-AF65-F5344CB8AC3E}">
        <p14:creationId xmlns:p14="http://schemas.microsoft.com/office/powerpoint/2010/main" val="278627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MUY IMPORTANTE</a:t>
            </a:r>
            <a:endParaRPr lang="es-MX" dirty="0"/>
          </a:p>
        </p:txBody>
      </p:sp>
      <p:sp>
        <p:nvSpPr>
          <p:cNvPr id="3" name="Marcador de contenido 2"/>
          <p:cNvSpPr>
            <a:spLocks noGrp="1"/>
          </p:cNvSpPr>
          <p:nvPr>
            <p:ph sz="quarter" idx="1"/>
          </p:nvPr>
        </p:nvSpPr>
        <p:spPr/>
        <p:txBody>
          <a:bodyPr/>
          <a:lstStyle/>
          <a:p>
            <a:r>
              <a:rPr lang="es-MX" dirty="0" smtClean="0"/>
              <a:t>Conducirse con ética.</a:t>
            </a:r>
          </a:p>
          <a:p>
            <a:endParaRPr lang="es-MX" dirty="0"/>
          </a:p>
        </p:txBody>
      </p:sp>
      <p:sp>
        <p:nvSpPr>
          <p:cNvPr id="4" name="Rectángulo redondeado 3"/>
          <p:cNvSpPr/>
          <p:nvPr/>
        </p:nvSpPr>
        <p:spPr>
          <a:xfrm>
            <a:off x="1043608" y="2564904"/>
            <a:ext cx="4824536" cy="3208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t>Digitalizar hojas completas, </a:t>
            </a:r>
            <a:r>
              <a:rPr lang="es-MX" sz="4000" dirty="0" smtClean="0"/>
              <a:t>NO </a:t>
            </a:r>
            <a:r>
              <a:rPr lang="es-MX" sz="4000" dirty="0"/>
              <a:t>sólo recortar y pegar firmas</a:t>
            </a:r>
          </a:p>
        </p:txBody>
      </p:sp>
    </p:spTree>
    <p:extLst>
      <p:ext uri="{BB962C8B-B14F-4D97-AF65-F5344CB8AC3E}">
        <p14:creationId xmlns:p14="http://schemas.microsoft.com/office/powerpoint/2010/main" val="12140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Declaratoria</a:t>
            </a:r>
            <a:endParaRPr lang="es-MX" dirty="0"/>
          </a:p>
        </p:txBody>
      </p:sp>
      <p:sp>
        <p:nvSpPr>
          <p:cNvPr id="3" name="2 Marcador de contenido"/>
          <p:cNvSpPr>
            <a:spLocks noGrp="1"/>
          </p:cNvSpPr>
          <p:nvPr>
            <p:ph sz="quarter" idx="1"/>
          </p:nvPr>
        </p:nvSpPr>
        <p:spPr/>
        <p:txBody>
          <a:bodyPr>
            <a:normAutofit/>
          </a:bodyPr>
          <a:lstStyle/>
          <a:p>
            <a:r>
              <a:rPr lang="es-ES" dirty="0" smtClean="0"/>
              <a:t>El texto de la declaratoria deberá ser el siguiente:</a:t>
            </a:r>
          </a:p>
          <a:p>
            <a:pPr>
              <a:buNone/>
            </a:pPr>
            <a:endParaRPr lang="es-MX" dirty="0" smtClean="0"/>
          </a:p>
          <a:p>
            <a:pPr>
              <a:buNone/>
            </a:pPr>
            <a:r>
              <a:rPr lang="es-ES" dirty="0" smtClean="0"/>
              <a:t>	</a:t>
            </a:r>
            <a:r>
              <a:rPr lang="es-MX" dirty="0" smtClean="0"/>
              <a:t>En caso de que el Comité de Estudios de la Licenciatura en Ingeniería en Computación apruebe la realización de la presente propuesta, otorgamos nuestra autorización para su publicación en la página de la División de Ciencias Básicas e Ingeniería. </a:t>
            </a:r>
          </a:p>
          <a:p>
            <a:pPr>
              <a:buNone/>
            </a:pPr>
            <a:endParaRPr lang="es-MX" dirty="0" smtClean="0"/>
          </a:p>
          <a:p>
            <a:pPr>
              <a:buNone/>
            </a:pPr>
            <a:r>
              <a:rPr lang="es-MX" dirty="0" smtClean="0"/>
              <a:t>Nombre y firma del alumno, asesor(es) y en su caso </a:t>
            </a:r>
            <a:r>
              <a:rPr lang="es-MX" dirty="0" err="1" smtClean="0"/>
              <a:t>co</a:t>
            </a:r>
            <a:r>
              <a:rPr lang="es-MX" dirty="0" smtClean="0"/>
              <a:t>-asesor</a:t>
            </a:r>
          </a:p>
          <a:p>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sz="quarter" idx="1"/>
          </p:nvPr>
        </p:nvSpPr>
        <p:spPr/>
        <p:txBody>
          <a:bodyPr/>
          <a:lstStyle/>
          <a:p>
            <a:endParaRPr lang="es-MX"/>
          </a:p>
        </p:txBody>
      </p:sp>
      <p:pic>
        <p:nvPicPr>
          <p:cNvPr id="5" name="Imagen 4"/>
          <p:cNvPicPr>
            <a:picLocks noChangeAspect="1"/>
          </p:cNvPicPr>
          <p:nvPr/>
        </p:nvPicPr>
        <p:blipFill rotWithShape="1">
          <a:blip r:embed="rId2"/>
          <a:srcRect r="40001" b="35863"/>
          <a:stretch/>
        </p:blipFill>
        <p:spPr>
          <a:xfrm>
            <a:off x="1331640" y="2636912"/>
            <a:ext cx="5397029" cy="3240360"/>
          </a:xfrm>
          <a:prstGeom prst="rect">
            <a:avLst/>
          </a:prstGeom>
        </p:spPr>
      </p:pic>
    </p:spTree>
    <p:extLst>
      <p:ext uri="{BB962C8B-B14F-4D97-AF65-F5344CB8AC3E}">
        <p14:creationId xmlns:p14="http://schemas.microsoft.com/office/powerpoint/2010/main" val="3413977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Desarrollo de la propuesta</a:t>
            </a:r>
            <a:endParaRPr lang="es-MX" dirty="0"/>
          </a:p>
        </p:txBody>
      </p:sp>
      <p:sp>
        <p:nvSpPr>
          <p:cNvPr id="3" name="2 Marcador de contenido"/>
          <p:cNvSpPr>
            <a:spLocks noGrp="1"/>
          </p:cNvSpPr>
          <p:nvPr>
            <p:ph sz="quarter" idx="1"/>
          </p:nvPr>
        </p:nvSpPr>
        <p:spPr>
          <a:xfrm>
            <a:off x="457200" y="1600200"/>
            <a:ext cx="7467600" cy="5257800"/>
          </a:xfrm>
        </p:spPr>
        <p:txBody>
          <a:bodyPr>
            <a:normAutofit fontScale="77500" lnSpcReduction="20000"/>
          </a:bodyPr>
          <a:lstStyle/>
          <a:p>
            <a:r>
              <a:rPr lang="es-MX" dirty="0" smtClean="0"/>
              <a:t>Los elementos mínimos de la propuesta bajo cualquiera de estas tres modalidades son:</a:t>
            </a:r>
          </a:p>
          <a:p>
            <a:pPr marL="822960" lvl="1" indent="-457200">
              <a:buFont typeface="+mj-lt"/>
              <a:buAutoNum type="arabicPeriod"/>
            </a:pPr>
            <a:r>
              <a:rPr lang="es-MX" dirty="0" smtClean="0"/>
              <a:t>Introducción </a:t>
            </a:r>
          </a:p>
          <a:p>
            <a:pPr marL="822960" lvl="1" indent="-457200">
              <a:buFont typeface="+mj-lt"/>
              <a:buAutoNum type="arabicPeriod"/>
            </a:pPr>
            <a:r>
              <a:rPr lang="es-MX" dirty="0" smtClean="0"/>
              <a:t>Justificación</a:t>
            </a:r>
          </a:p>
          <a:p>
            <a:pPr marL="822960" lvl="1" indent="-457200">
              <a:buFont typeface="+mj-lt"/>
              <a:buAutoNum type="arabicPeriod"/>
            </a:pPr>
            <a:r>
              <a:rPr lang="es-MX" dirty="0" smtClean="0"/>
              <a:t>Objetivos</a:t>
            </a:r>
          </a:p>
          <a:p>
            <a:pPr marL="822960" lvl="1" indent="-457200">
              <a:buFont typeface="+mj-lt"/>
              <a:buAutoNum type="arabicPeriod"/>
            </a:pPr>
            <a:r>
              <a:rPr lang="es-MX" dirty="0" smtClean="0"/>
              <a:t>Trabajos relacionados</a:t>
            </a:r>
          </a:p>
          <a:p>
            <a:pPr marL="822960" lvl="1" indent="-457200">
              <a:buFont typeface="+mj-lt"/>
              <a:buAutoNum type="arabicPeriod"/>
            </a:pPr>
            <a:r>
              <a:rPr lang="es-MX" dirty="0"/>
              <a:t> Descripción </a:t>
            </a:r>
            <a:r>
              <a:rPr lang="es-MX" dirty="0" smtClean="0"/>
              <a:t>técnica o Metodología</a:t>
            </a:r>
          </a:p>
          <a:p>
            <a:pPr marL="822960" lvl="1" indent="-457200">
              <a:buFont typeface="+mj-lt"/>
              <a:buAutoNum type="arabicPeriod"/>
            </a:pPr>
            <a:r>
              <a:rPr lang="es-MX" dirty="0" smtClean="0"/>
              <a:t>Especificación técnica</a:t>
            </a:r>
          </a:p>
          <a:p>
            <a:pPr marL="822960" lvl="1" indent="-457200">
              <a:buFont typeface="+mj-lt"/>
              <a:buAutoNum type="arabicPeriod"/>
            </a:pPr>
            <a:r>
              <a:rPr lang="es-MX" dirty="0" smtClean="0"/>
              <a:t>Cronograma de actividades. Si el Proyecto de Integración comprende más de una UEA, señalar las actividades que correspondan a cada una de ellas. </a:t>
            </a:r>
          </a:p>
          <a:p>
            <a:pPr marL="822960" lvl="1" indent="-457200">
              <a:buFont typeface="+mj-lt"/>
              <a:buAutoNum type="arabicPeriod"/>
            </a:pPr>
            <a:r>
              <a:rPr lang="es-MX" dirty="0" smtClean="0"/>
              <a:t>Recursos</a:t>
            </a:r>
          </a:p>
          <a:p>
            <a:pPr marL="822960" lvl="1" indent="-457200">
              <a:buFont typeface="+mj-lt"/>
              <a:buAutoNum type="arabicPeriod"/>
            </a:pPr>
            <a:r>
              <a:rPr lang="es-MX" smtClean="0"/>
              <a:t>Factibilidad </a:t>
            </a:r>
            <a:endParaRPr lang="es-MX" dirty="0" smtClean="0"/>
          </a:p>
          <a:p>
            <a:pPr marL="822960" lvl="1" indent="-457200">
              <a:buFont typeface="+mj-lt"/>
              <a:buAutoNum type="arabicPeriod"/>
            </a:pPr>
            <a:r>
              <a:rPr lang="es-MX" dirty="0" smtClean="0"/>
              <a:t>Referencias bibliográficas </a:t>
            </a:r>
          </a:p>
          <a:p>
            <a:pPr marL="822960" lvl="1" indent="-457200">
              <a:buFont typeface="+mj-lt"/>
              <a:buAutoNum type="arabicPeriod"/>
            </a:pPr>
            <a:r>
              <a:rPr lang="es-MX" dirty="0" smtClean="0"/>
              <a:t>Apéndices (en caso de ser necesarios)</a:t>
            </a:r>
          </a:p>
          <a:p>
            <a:pPr>
              <a:buNone/>
            </a:pPr>
            <a:r>
              <a:rPr lang="es-ES" dirty="0" smtClean="0"/>
              <a:t> </a:t>
            </a:r>
            <a:endParaRPr lang="es-MX" dirty="0" smtClean="0"/>
          </a:p>
          <a:p>
            <a:pPr>
              <a:buNone/>
            </a:pPr>
            <a:r>
              <a:rPr lang="es-ES" dirty="0" smtClean="0"/>
              <a:t>	En caso de necesitar recursos internos o externos, indicar el origen de éstos y anexar la autorización correspondiente o carta compromiso respectiva</a:t>
            </a:r>
          </a:p>
          <a:p>
            <a:pPr>
              <a:buNone/>
            </a:pPr>
            <a:r>
              <a:rPr lang="es-ES" b="1" dirty="0" smtClean="0"/>
              <a:t>Estancia profesional</a:t>
            </a:r>
            <a:r>
              <a:rPr lang="es-ES" dirty="0" smtClean="0"/>
              <a:t>: En anexo carta de la empresa donde se compromete con el alumno</a:t>
            </a: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Propuesta para experiencia profesional</a:t>
            </a:r>
            <a:endParaRPr lang="es-MX" dirty="0"/>
          </a:p>
        </p:txBody>
      </p:sp>
      <p:sp>
        <p:nvSpPr>
          <p:cNvPr id="3" name="2 Marcador de contenido"/>
          <p:cNvSpPr>
            <a:spLocks noGrp="1"/>
          </p:cNvSpPr>
          <p:nvPr>
            <p:ph sz="quarter" idx="1"/>
          </p:nvPr>
        </p:nvSpPr>
        <p:spPr/>
        <p:txBody>
          <a:bodyPr/>
          <a:lstStyle/>
          <a:p>
            <a:pPr lvl="0"/>
            <a:r>
              <a:rPr lang="es-ES" dirty="0" smtClean="0"/>
              <a:t>El alumno presentará al Comité de Estudios, a más tardar en la 4ta semana del trimestre lectivo, una propuesta de Proyecto de Integración, que contenga como mínimo los siguientes elementos:</a:t>
            </a:r>
          </a:p>
          <a:p>
            <a:pPr lvl="1"/>
            <a:r>
              <a:rPr lang="es-ES" dirty="0" smtClean="0"/>
              <a:t>Portada</a:t>
            </a:r>
          </a:p>
          <a:p>
            <a:pPr lvl="1"/>
            <a:r>
              <a:rPr lang="es-ES" dirty="0" smtClean="0"/>
              <a:t>Declaratoria</a:t>
            </a:r>
          </a:p>
          <a:p>
            <a:pPr lvl="1"/>
            <a:r>
              <a:rPr lang="es-ES" dirty="0" smtClean="0"/>
              <a:t>Desarrollo de la propuesta</a:t>
            </a:r>
            <a:endParaRPr lang="es-MX" dirty="0" smtClean="0"/>
          </a:p>
          <a:p>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Portada Experiencia Profesional</a:t>
            </a:r>
            <a:endParaRPr lang="es-MX" dirty="0"/>
          </a:p>
        </p:txBody>
      </p:sp>
      <p:sp>
        <p:nvSpPr>
          <p:cNvPr id="3" name="2 Marcador de contenido"/>
          <p:cNvSpPr>
            <a:spLocks noGrp="1"/>
          </p:cNvSpPr>
          <p:nvPr>
            <p:ph sz="quarter" idx="1"/>
          </p:nvPr>
        </p:nvSpPr>
        <p:spPr/>
        <p:txBody>
          <a:bodyPr>
            <a:normAutofit lnSpcReduction="10000"/>
          </a:bodyPr>
          <a:lstStyle/>
          <a:p>
            <a:pPr lvl="0"/>
            <a:r>
              <a:rPr lang="es-ES" dirty="0" smtClean="0"/>
              <a:t>Licenciatura</a:t>
            </a:r>
            <a:endParaRPr lang="es-MX" dirty="0" smtClean="0"/>
          </a:p>
          <a:p>
            <a:pPr lvl="0"/>
            <a:r>
              <a:rPr lang="es-ES" dirty="0" smtClean="0"/>
              <a:t>Nombre del Proyecto</a:t>
            </a:r>
            <a:endParaRPr lang="es-MX" dirty="0" smtClean="0"/>
          </a:p>
          <a:p>
            <a:pPr lvl="0"/>
            <a:r>
              <a:rPr lang="es-ES" dirty="0" smtClean="0"/>
              <a:t>Modalidad: Experiencia Profesional</a:t>
            </a:r>
            <a:endParaRPr lang="es-MX" dirty="0" smtClean="0"/>
          </a:p>
          <a:p>
            <a:pPr lvl="0"/>
            <a:r>
              <a:rPr lang="es-ES" dirty="0" smtClean="0"/>
              <a:t>Versión: (Primera, Segunda, etc.) </a:t>
            </a:r>
            <a:endParaRPr lang="es-MX" dirty="0" smtClean="0"/>
          </a:p>
          <a:p>
            <a:pPr lvl="0"/>
            <a:r>
              <a:rPr lang="es-ES" dirty="0" smtClean="0"/>
              <a:t>Trimestre Lectivo</a:t>
            </a:r>
            <a:endParaRPr lang="es-MX" dirty="0" smtClean="0"/>
          </a:p>
          <a:p>
            <a:pPr lvl="0"/>
            <a:r>
              <a:rPr lang="es-ES" dirty="0" smtClean="0"/>
              <a:t>Datos del Alumno: (nombre, matrícula, correo electrónico y firma)</a:t>
            </a:r>
            <a:endParaRPr lang="es-MX" dirty="0" smtClean="0"/>
          </a:p>
          <a:p>
            <a:pPr lvl="0"/>
            <a:r>
              <a:rPr lang="es-ES" dirty="0" smtClean="0"/>
              <a:t>Datos de la empresa: (nombre, departamento o sección en la que laboró)</a:t>
            </a:r>
            <a:endParaRPr lang="es-MX" dirty="0" smtClean="0"/>
          </a:p>
          <a:p>
            <a:pPr lvl="0"/>
            <a:r>
              <a:rPr lang="es-ES" dirty="0" smtClean="0"/>
              <a:t>Datos del jefe directo o responsable legal de la empresa: (nombre, puesto, correo electrónico y firma)</a:t>
            </a:r>
            <a:endParaRPr lang="es-MX"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4" t="15870" r="29143" b="5459"/>
          <a:stretch/>
        </p:blipFill>
        <p:spPr bwMode="auto">
          <a:xfrm>
            <a:off x="1115616" y="260647"/>
            <a:ext cx="6545943" cy="644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45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MX" dirty="0"/>
          </a:p>
        </p:txBody>
      </p:sp>
      <p:pic>
        <p:nvPicPr>
          <p:cNvPr id="4" name="Marcador de contenido 3"/>
          <p:cNvPicPr>
            <a:picLocks noGrp="1" noChangeAspect="1"/>
          </p:cNvPicPr>
          <p:nvPr>
            <p:ph sz="quarter" idx="1"/>
          </p:nvPr>
        </p:nvPicPr>
        <p:blipFill rotWithShape="1">
          <a:blip r:embed="rId2"/>
          <a:srcRect l="17496" t="9811" r="18863" b="7904"/>
          <a:stretch/>
        </p:blipFill>
        <p:spPr>
          <a:xfrm rot="20208823">
            <a:off x="1573661" y="1097720"/>
            <a:ext cx="6557955" cy="476942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declaratoria</a:t>
            </a:r>
            <a:endParaRPr lang="es-MX" dirty="0"/>
          </a:p>
        </p:txBody>
      </p:sp>
      <p:sp>
        <p:nvSpPr>
          <p:cNvPr id="3" name="2 Marcador de contenido"/>
          <p:cNvSpPr>
            <a:spLocks noGrp="1"/>
          </p:cNvSpPr>
          <p:nvPr>
            <p:ph sz="quarter" idx="1"/>
          </p:nvPr>
        </p:nvSpPr>
        <p:spPr/>
        <p:txBody>
          <a:bodyPr/>
          <a:lstStyle/>
          <a:p>
            <a:pPr>
              <a:buNone/>
            </a:pPr>
            <a:r>
              <a:rPr lang="es-ES" dirty="0" smtClean="0"/>
              <a:t>	</a:t>
            </a:r>
            <a:r>
              <a:rPr lang="es-MX" dirty="0" smtClean="0"/>
              <a:t>En caso de que el Comité de Estudios de la Licenciatura en Ingeniería en Computación apruebe la realización de la presente propuesta, otorgamos nuestra autorización para su publicación en la página de la División de Ciencias Básicas e Ingeniería. </a:t>
            </a:r>
          </a:p>
          <a:p>
            <a:pPr>
              <a:buNone/>
            </a:pPr>
            <a:endParaRPr lang="es-MX" dirty="0" smtClean="0"/>
          </a:p>
          <a:p>
            <a:pPr>
              <a:buNone/>
            </a:pPr>
            <a:r>
              <a:rPr lang="es-MX" dirty="0" smtClean="0"/>
              <a:t>Nombre y firma del alumno, responsable legal de la empresa o jefe inmediato del alumno.</a:t>
            </a:r>
          </a:p>
          <a:p>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br>
              <a:rPr lang="es-MX" dirty="0" smtClean="0"/>
            </a:br>
            <a:r>
              <a:rPr lang="es-MX" dirty="0" smtClean="0"/>
              <a:t>Experiencia profesional</a:t>
            </a:r>
            <a:endParaRPr lang="es-MX" dirty="0"/>
          </a:p>
        </p:txBody>
      </p:sp>
      <p:sp>
        <p:nvSpPr>
          <p:cNvPr id="3" name="Marcador de contenido 2"/>
          <p:cNvSpPr>
            <a:spLocks noGrp="1"/>
          </p:cNvSpPr>
          <p:nvPr>
            <p:ph sz="quarter" idx="1"/>
          </p:nvPr>
        </p:nvSpPr>
        <p:spPr/>
        <p:txBody>
          <a:bodyPr/>
          <a:lstStyle/>
          <a:p>
            <a:endParaRPr lang="es-MX"/>
          </a:p>
        </p:txBody>
      </p:sp>
      <p:pic>
        <p:nvPicPr>
          <p:cNvPr id="4" name="Imagen 3"/>
          <p:cNvPicPr>
            <a:picLocks noChangeAspect="1"/>
          </p:cNvPicPr>
          <p:nvPr/>
        </p:nvPicPr>
        <p:blipFill rotWithShape="1">
          <a:blip r:embed="rId2"/>
          <a:srcRect l="28415" t="13579" r="31184" b="7673"/>
          <a:stretch/>
        </p:blipFill>
        <p:spPr>
          <a:xfrm>
            <a:off x="3203848" y="1417638"/>
            <a:ext cx="4824536" cy="5287163"/>
          </a:xfrm>
          <a:prstGeom prst="rect">
            <a:avLst/>
          </a:prstGeom>
        </p:spPr>
      </p:pic>
    </p:spTree>
    <p:extLst>
      <p:ext uri="{BB962C8B-B14F-4D97-AF65-F5344CB8AC3E}">
        <p14:creationId xmlns:p14="http://schemas.microsoft.com/office/powerpoint/2010/main" val="974466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Desarrollo de la Propuesta</a:t>
            </a:r>
            <a:endParaRPr lang="es-MX" dirty="0"/>
          </a:p>
        </p:txBody>
      </p:sp>
      <p:sp>
        <p:nvSpPr>
          <p:cNvPr id="3" name="2 Marcador de contenido"/>
          <p:cNvSpPr>
            <a:spLocks noGrp="1"/>
          </p:cNvSpPr>
          <p:nvPr>
            <p:ph sz="quarter" idx="1"/>
          </p:nvPr>
        </p:nvSpPr>
        <p:spPr/>
        <p:txBody>
          <a:bodyPr/>
          <a:lstStyle/>
          <a:p>
            <a:pPr lvl="0"/>
            <a:r>
              <a:rPr lang="es-ES" dirty="0" smtClean="0"/>
              <a:t>Resumen Ejecutivo que contenga:</a:t>
            </a:r>
            <a:endParaRPr lang="es-MX" sz="2800" dirty="0" smtClean="0"/>
          </a:p>
          <a:p>
            <a:pPr lvl="1"/>
            <a:r>
              <a:rPr lang="es-ES" sz="2400" dirty="0" smtClean="0"/>
              <a:t>Descripción de la empresa y actividades a las que se dedica</a:t>
            </a:r>
            <a:endParaRPr lang="es-MX" sz="2800" dirty="0" smtClean="0"/>
          </a:p>
          <a:p>
            <a:pPr lvl="1"/>
            <a:r>
              <a:rPr lang="es-ES" sz="2400" dirty="0" smtClean="0"/>
              <a:t>Departamento o sección en la que labora el alumno</a:t>
            </a:r>
            <a:endParaRPr lang="es-MX" sz="2800" dirty="0" smtClean="0"/>
          </a:p>
          <a:p>
            <a:pPr lvl="1"/>
            <a:r>
              <a:rPr lang="es-ES" sz="2400" dirty="0" smtClean="0"/>
              <a:t>Descripción técnica de las actividades asociadas al puesto</a:t>
            </a:r>
            <a:endParaRPr lang="es-MX" sz="2800" dirty="0" smtClean="0"/>
          </a:p>
          <a:p>
            <a:pPr lvl="1"/>
            <a:r>
              <a:rPr lang="es-ES" sz="2400" dirty="0" smtClean="0"/>
              <a:t>Relación de proyectos en los que ha participado el alumno en la cual se incluya la descripción técnica del trabajo realizado y responsabilidad </a:t>
            </a:r>
            <a:endParaRPr lang="es-MX" sz="2800" dirty="0" smtClean="0"/>
          </a:p>
          <a:p>
            <a:pPr lvl="0"/>
            <a:r>
              <a:rPr lang="es-ES" dirty="0" smtClean="0"/>
              <a:t>Apéndices</a:t>
            </a:r>
            <a:endParaRPr lang="es-MX"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Otras consideraciones</a:t>
            </a:r>
            <a:endParaRPr lang="es-MX" dirty="0"/>
          </a:p>
        </p:txBody>
      </p:sp>
      <p:sp>
        <p:nvSpPr>
          <p:cNvPr id="3" name="2 Marcador de contenido"/>
          <p:cNvSpPr>
            <a:spLocks noGrp="1"/>
          </p:cNvSpPr>
          <p:nvPr>
            <p:ph sz="quarter" idx="1"/>
          </p:nvPr>
        </p:nvSpPr>
        <p:spPr/>
        <p:txBody>
          <a:bodyPr/>
          <a:lstStyle/>
          <a:p>
            <a:r>
              <a:rPr lang="es-ES" dirty="0" smtClean="0"/>
              <a:t>El alumno deberá mostrarla documentación probatoria de la actividad profesional: copia del contrato de empleo que especifique fecha de inicio y término, constancia laboral que indique antigüedad en el puesto, recibos de honorarios o salariales y los documentos que considere pertinentes. </a:t>
            </a:r>
            <a:endParaRPr lang="es-MX"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¿Cómo elaborar el título de un proyecto de integración?</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863944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smtClean="0"/>
              <a:t>¿Qué título le pongo?</a:t>
            </a:r>
            <a:endParaRPr lang="es-MX" dirty="0"/>
          </a:p>
        </p:txBody>
      </p:sp>
      <p:sp>
        <p:nvSpPr>
          <p:cNvPr id="7" name="Marcador de contenido 6"/>
          <p:cNvSpPr>
            <a:spLocks noGrp="1"/>
          </p:cNvSpPr>
          <p:nvPr>
            <p:ph sz="quarter" idx="1"/>
          </p:nvPr>
        </p:nvSpPr>
        <p:spPr/>
        <p:txBody>
          <a:bodyPr/>
          <a:lstStyle/>
          <a:p>
            <a:r>
              <a:rPr lang="es-MX" dirty="0"/>
              <a:t>El </a:t>
            </a:r>
            <a:r>
              <a:rPr lang="es-MX" dirty="0" smtClean="0"/>
              <a:t>título es </a:t>
            </a:r>
            <a:r>
              <a:rPr lang="es-MX" dirty="0"/>
              <a:t>la puerta de entrada </a:t>
            </a:r>
            <a:r>
              <a:rPr lang="es-MX" dirty="0" smtClean="0"/>
              <a:t>de la propuesta y el reporte del proyecto de integración, </a:t>
            </a:r>
            <a:r>
              <a:rPr lang="es-MX" dirty="0"/>
              <a:t>la tarjeta de presentación del trabajo, o la envoltura de un producto intelectual. </a:t>
            </a:r>
            <a:endParaRPr lang="es-MX" dirty="0" smtClean="0"/>
          </a:p>
          <a:p>
            <a:r>
              <a:rPr lang="es-MX" dirty="0" smtClean="0"/>
              <a:t>De </a:t>
            </a:r>
            <a:r>
              <a:rPr lang="es-MX" dirty="0"/>
              <a:t>manera general, cada persona recuerda una película, libro u obra por su título o por los  términos que lo componen</a:t>
            </a:r>
            <a:r>
              <a:rPr lang="es-MX" dirty="0" smtClean="0"/>
              <a:t>.</a:t>
            </a:r>
          </a:p>
          <a:p>
            <a:r>
              <a:rPr lang="es-MX" dirty="0"/>
              <a:t>L</a:t>
            </a:r>
            <a:r>
              <a:rPr lang="es-MX" dirty="0" smtClean="0"/>
              <a:t>a </a:t>
            </a:r>
            <a:r>
              <a:rPr lang="es-MX" dirty="0"/>
              <a:t>elección de un buen título es sin duda algo que debe hacerse con mucho  cuidado porque, en primera instancia, el trabajo será juzgado a partir del mismo. </a:t>
            </a:r>
          </a:p>
        </p:txBody>
      </p:sp>
    </p:spTree>
    <p:extLst>
      <p:ext uri="{BB962C8B-B14F-4D97-AF65-F5344CB8AC3E}">
        <p14:creationId xmlns:p14="http://schemas.microsoft.com/office/powerpoint/2010/main" val="1399922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Ejemplos</a:t>
            </a:r>
            <a:endParaRPr lang="es-MX" dirty="0"/>
          </a:p>
        </p:txBody>
      </p:sp>
      <p:sp>
        <p:nvSpPr>
          <p:cNvPr id="3" name="Marcador de contenido 2"/>
          <p:cNvSpPr>
            <a:spLocks noGrp="1"/>
          </p:cNvSpPr>
          <p:nvPr>
            <p:ph sz="quarter" idx="1"/>
          </p:nvPr>
        </p:nvSpPr>
        <p:spPr/>
        <p:txBody>
          <a:bodyPr/>
          <a:lstStyle/>
          <a:p>
            <a:pPr marL="457200" indent="-457200">
              <a:buFont typeface="+mj-lt"/>
              <a:buAutoNum type="arabicPeriod"/>
            </a:pPr>
            <a:r>
              <a:rPr lang="es-MX" dirty="0" smtClean="0"/>
              <a:t>“Efectos </a:t>
            </a:r>
            <a:r>
              <a:rPr lang="es-MX" dirty="0"/>
              <a:t>del clima sobre la cosecha de la </a:t>
            </a:r>
            <a:r>
              <a:rPr lang="es-MX" dirty="0" smtClean="0"/>
              <a:t>miel”</a:t>
            </a:r>
          </a:p>
          <a:p>
            <a:pPr marL="457200" indent="-457200">
              <a:buFont typeface="+mj-lt"/>
              <a:buAutoNum type="arabicPeriod"/>
            </a:pPr>
            <a:r>
              <a:rPr lang="es-MX" dirty="0" smtClean="0"/>
              <a:t>“La </a:t>
            </a:r>
            <a:r>
              <a:rPr lang="es-MX" dirty="0"/>
              <a:t>cosecha de la </a:t>
            </a:r>
            <a:r>
              <a:rPr lang="es-MX" dirty="0" smtClean="0"/>
              <a:t>miel” </a:t>
            </a:r>
          </a:p>
          <a:p>
            <a:endParaRPr lang="es-MX" dirty="0"/>
          </a:p>
          <a:p>
            <a:r>
              <a:rPr lang="es-MX" dirty="0" smtClean="0"/>
              <a:t>El </a:t>
            </a:r>
            <a:r>
              <a:rPr lang="es-MX" dirty="0"/>
              <a:t>primero tiene  una connotación experimental  o correlacional, </a:t>
            </a:r>
            <a:endParaRPr lang="es-MX" dirty="0" smtClean="0"/>
          </a:p>
          <a:p>
            <a:r>
              <a:rPr lang="es-MX" dirty="0" smtClean="0"/>
              <a:t>El segundo </a:t>
            </a:r>
            <a:r>
              <a:rPr lang="es-MX" dirty="0"/>
              <a:t>puede ser un enfoque descriptivo o teórico. </a:t>
            </a:r>
            <a:endParaRPr lang="es-MX" dirty="0" smtClean="0"/>
          </a:p>
          <a:p>
            <a:endParaRPr lang="es-MX" dirty="0"/>
          </a:p>
          <a:p>
            <a:r>
              <a:rPr lang="es-MX" dirty="0" smtClean="0"/>
              <a:t>De </a:t>
            </a:r>
            <a:r>
              <a:rPr lang="es-MX" dirty="0"/>
              <a:t>este modo el título también  va a determinar el tipo y diseño </a:t>
            </a:r>
            <a:r>
              <a:rPr lang="es-MX" dirty="0" smtClean="0"/>
              <a:t>del proyecto</a:t>
            </a:r>
            <a:endParaRPr lang="es-MX" dirty="0"/>
          </a:p>
        </p:txBody>
      </p:sp>
    </p:spTree>
    <p:extLst>
      <p:ext uri="{BB962C8B-B14F-4D97-AF65-F5344CB8AC3E}">
        <p14:creationId xmlns:p14="http://schemas.microsoft.com/office/powerpoint/2010/main" val="3322445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Introducción</a:t>
            </a:r>
            <a:endParaRPr lang="es-MX"/>
          </a:p>
        </p:txBody>
      </p:sp>
      <p:sp>
        <p:nvSpPr>
          <p:cNvPr id="3" name="2 Marcador de contenido"/>
          <p:cNvSpPr>
            <a:spLocks noGrp="1"/>
          </p:cNvSpPr>
          <p:nvPr>
            <p:ph idx="1"/>
          </p:nvPr>
        </p:nvSpPr>
        <p:spPr/>
        <p:txBody>
          <a:bodyPr>
            <a:normAutofit lnSpcReduction="10000"/>
          </a:bodyPr>
          <a:lstStyle/>
          <a:p>
            <a:pPr marL="0" lvl="0" indent="457200">
              <a:lnSpc>
                <a:spcPct val="120000"/>
              </a:lnSpc>
              <a:spcBef>
                <a:spcPts val="1200"/>
              </a:spcBef>
              <a:spcAft>
                <a:spcPts val="600"/>
              </a:spcAft>
            </a:pPr>
            <a:r>
              <a:rPr lang="es-ES" smtClean="0"/>
              <a:t>En esta sección se debe dar una descripción breve, general y autocontenida del problema de ingeniería que se va a resolver y del trabajo que se va a desarrollar.</a:t>
            </a:r>
          </a:p>
          <a:p>
            <a:pPr marL="0" lvl="0" indent="457200">
              <a:lnSpc>
                <a:spcPct val="120000"/>
              </a:lnSpc>
              <a:spcBef>
                <a:spcPts val="1200"/>
              </a:spcBef>
              <a:spcAft>
                <a:spcPts val="600"/>
              </a:spcAft>
            </a:pPr>
            <a:r>
              <a:rPr lang="es-ES" smtClean="0"/>
              <a:t>Esta sección debe contener los antecedentes teóricos necesarios para describir el problema.</a:t>
            </a:r>
          </a:p>
          <a:p>
            <a:pPr marL="0" lvl="0" indent="457200">
              <a:lnSpc>
                <a:spcPct val="120000"/>
              </a:lnSpc>
              <a:spcBef>
                <a:spcPts val="1200"/>
              </a:spcBef>
              <a:spcAft>
                <a:spcPts val="600"/>
              </a:spcAft>
            </a:pPr>
            <a:r>
              <a:rPr lang="es-ES" smtClean="0"/>
              <a:t>Los demás antecedentes teóricos deberán aparecer en las secciones donde sean necesarios (por ejemplo en la Descripción técnica o la Especificación técnica).</a:t>
            </a:r>
          </a:p>
          <a:p>
            <a:pPr marL="0" indent="457200">
              <a:lnSpc>
                <a:spcPct val="120000"/>
              </a:lnSpc>
              <a:spcBef>
                <a:spcPts val="1200"/>
              </a:spcBef>
              <a:spcAft>
                <a:spcPts val="600"/>
              </a:spcAft>
            </a:pPr>
            <a:endParaRPr lang="es-MX" smtClean="0"/>
          </a:p>
        </p:txBody>
      </p:sp>
    </p:spTree>
    <p:extLst>
      <p:ext uri="{BB962C8B-B14F-4D97-AF65-F5344CB8AC3E}">
        <p14:creationId xmlns:p14="http://schemas.microsoft.com/office/powerpoint/2010/main" val="1730656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Justificación</a:t>
            </a:r>
            <a:endParaRPr lang="es-MX"/>
          </a:p>
        </p:txBody>
      </p:sp>
      <p:sp>
        <p:nvSpPr>
          <p:cNvPr id="3" name="2 Marcador de contenido"/>
          <p:cNvSpPr>
            <a:spLocks noGrp="1"/>
          </p:cNvSpPr>
          <p:nvPr>
            <p:ph idx="1"/>
          </p:nvPr>
        </p:nvSpPr>
        <p:spPr/>
        <p:txBody>
          <a:bodyPr>
            <a:normAutofit/>
          </a:bodyPr>
          <a:lstStyle/>
          <a:p>
            <a:pPr marL="0" lvl="0" indent="-457200">
              <a:lnSpc>
                <a:spcPct val="110000"/>
              </a:lnSpc>
            </a:pPr>
            <a:r>
              <a:rPr lang="es-ES" dirty="0" smtClean="0"/>
              <a:t>En  esta  sección  se  debe  explicar  la  relevancia  del  problema  que  se  pretende resolver:</a:t>
            </a:r>
          </a:p>
          <a:p>
            <a:pPr marL="674370" lvl="2" indent="-457200">
              <a:lnSpc>
                <a:spcPct val="110000"/>
              </a:lnSpc>
              <a:spcBef>
                <a:spcPts val="1200"/>
              </a:spcBef>
            </a:pPr>
            <a:r>
              <a:rPr lang="es-ES" dirty="0" smtClean="0"/>
              <a:t>¿Por qué es relevante o de actualidad el proyecto?</a:t>
            </a:r>
          </a:p>
          <a:p>
            <a:pPr marL="674370" lvl="2" indent="-457200">
              <a:lnSpc>
                <a:spcPct val="110000"/>
              </a:lnSpc>
              <a:spcBef>
                <a:spcPts val="1200"/>
              </a:spcBef>
            </a:pPr>
            <a:r>
              <a:rPr lang="es-ES" dirty="0" smtClean="0"/>
              <a:t>¿Qué es lo que se va a obtener? ¿Para qué va a servir?</a:t>
            </a:r>
          </a:p>
          <a:p>
            <a:pPr marL="274320" lvl="1" indent="-457200">
              <a:lnSpc>
                <a:spcPct val="110000"/>
              </a:lnSpc>
              <a:spcBef>
                <a:spcPts val="1200"/>
              </a:spcBef>
            </a:pPr>
            <a:r>
              <a:rPr lang="es-ES" dirty="0" smtClean="0"/>
              <a:t>Se deben remarcar los méritos u originalidad de la solución propuesta (no los cursos que aprobaron los alumnos)</a:t>
            </a:r>
            <a:r>
              <a:rPr lang="es-MX" dirty="0" smtClean="0"/>
              <a:t>.</a:t>
            </a:r>
            <a:endParaRPr lang="es-ES" dirty="0" smtClean="0"/>
          </a:p>
        </p:txBody>
      </p:sp>
    </p:spTree>
    <p:extLst>
      <p:ext uri="{BB962C8B-B14F-4D97-AF65-F5344CB8AC3E}">
        <p14:creationId xmlns:p14="http://schemas.microsoft.com/office/powerpoint/2010/main" val="1179005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 1</a:t>
            </a:r>
            <a:endParaRPr lang="es-MX" dirty="0"/>
          </a:p>
        </p:txBody>
      </p:sp>
      <p:sp>
        <p:nvSpPr>
          <p:cNvPr id="3" name="2 Marcador de contenido"/>
          <p:cNvSpPr>
            <a:spLocks noGrp="1"/>
          </p:cNvSpPr>
          <p:nvPr>
            <p:ph sz="quarter" idx="1"/>
          </p:nvPr>
        </p:nvSpPr>
        <p:spPr/>
        <p:txBody>
          <a:bodyPr/>
          <a:lstStyle/>
          <a:p>
            <a:endParaRPr lang="es-MX"/>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38" t="17365" r="33177" b="2192"/>
          <a:stretch/>
        </p:blipFill>
        <p:spPr bwMode="auto">
          <a:xfrm>
            <a:off x="2843808" y="214603"/>
            <a:ext cx="4920343" cy="658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789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Contenido sintético</a:t>
            </a:r>
            <a:endParaRPr lang="es-MX" dirty="0"/>
          </a:p>
        </p:txBody>
      </p:sp>
      <p:sp>
        <p:nvSpPr>
          <p:cNvPr id="3" name="2 Marcador de contenido"/>
          <p:cNvSpPr>
            <a:spLocks noGrp="1"/>
          </p:cNvSpPr>
          <p:nvPr>
            <p:ph sz="quarter" idx="1"/>
          </p:nvPr>
        </p:nvSpPr>
        <p:spPr/>
        <p:txBody>
          <a:bodyPr>
            <a:normAutofit lnSpcReduction="10000"/>
          </a:bodyPr>
          <a:lstStyle/>
          <a:p>
            <a:pPr marL="457200" indent="-457200">
              <a:buFont typeface="+mj-lt"/>
              <a:buAutoNum type="arabicPeriod"/>
            </a:pPr>
            <a:r>
              <a:rPr lang="es-MX" dirty="0" smtClean="0"/>
              <a:t>Objetivos y características de las modalidades del Proyecto de Integración.*</a:t>
            </a:r>
          </a:p>
          <a:p>
            <a:pPr marL="822960" lvl="1" indent="-457200">
              <a:buFont typeface="+mj-lt"/>
              <a:buAutoNum type="alphaLcPeriod"/>
            </a:pPr>
            <a:r>
              <a:rPr lang="es-MX" dirty="0" smtClean="0"/>
              <a:t>Proyecto Tecnológico.</a:t>
            </a:r>
          </a:p>
          <a:p>
            <a:pPr marL="822960" lvl="1" indent="-457200">
              <a:buFont typeface="+mj-lt"/>
              <a:buAutoNum type="alphaLcPeriod"/>
            </a:pPr>
            <a:r>
              <a:rPr lang="es-MX" dirty="0" smtClean="0"/>
              <a:t>Proyecto de Investigación.</a:t>
            </a:r>
          </a:p>
          <a:p>
            <a:pPr marL="822960" lvl="1" indent="-457200">
              <a:buFont typeface="+mj-lt"/>
              <a:buAutoNum type="alphaLcPeriod"/>
            </a:pPr>
            <a:r>
              <a:rPr lang="es-MX" dirty="0" smtClean="0"/>
              <a:t>Estancia Profesional.</a:t>
            </a:r>
          </a:p>
          <a:p>
            <a:pPr marL="822960" lvl="1" indent="-457200">
              <a:buFont typeface="+mj-lt"/>
              <a:buAutoNum type="alphaLcPeriod"/>
            </a:pPr>
            <a:r>
              <a:rPr lang="es-MX" dirty="0" smtClean="0"/>
              <a:t>Experiencia Profesional.</a:t>
            </a:r>
          </a:p>
          <a:p>
            <a:pPr marL="457200" indent="-457200">
              <a:buFont typeface="+mj-lt"/>
              <a:buAutoNum type="arabicPeriod"/>
            </a:pPr>
            <a:r>
              <a:rPr lang="es-MX" dirty="0" smtClean="0"/>
              <a:t>Identificación y planteamiento del problema. </a:t>
            </a:r>
          </a:p>
          <a:p>
            <a:pPr marL="457200" indent="-457200">
              <a:buFont typeface="+mj-lt"/>
              <a:buAutoNum type="arabicPeriod"/>
            </a:pPr>
            <a:r>
              <a:rPr lang="es-MX" dirty="0" smtClean="0"/>
              <a:t>Acceso a fuentes de información. </a:t>
            </a:r>
          </a:p>
          <a:p>
            <a:pPr marL="457200" indent="-457200">
              <a:buFont typeface="+mj-lt"/>
              <a:buAutoNum type="arabicPeriod"/>
            </a:pPr>
            <a:r>
              <a:rPr lang="es-MX" dirty="0" smtClean="0"/>
              <a:t>Elementos de la propuesta de Proyecto de Integración. </a:t>
            </a:r>
          </a:p>
          <a:p>
            <a:pPr marL="457200" indent="-457200">
              <a:buFont typeface="+mj-lt"/>
              <a:buAutoNum type="arabicPeriod"/>
            </a:pPr>
            <a:r>
              <a:rPr lang="es-MX" dirty="0" smtClean="0"/>
              <a:t>Elaboración de la propuesta de Proyecto de Integración. </a:t>
            </a:r>
          </a:p>
          <a:p>
            <a:pPr marL="457200" indent="-457200">
              <a:buFont typeface="+mj-lt"/>
              <a:buAutoNum type="arabicPeriod"/>
            </a:pPr>
            <a:r>
              <a:rPr lang="es-MX" dirty="0" smtClean="0"/>
              <a:t>Elaboración y presentación de informes técnicos.</a:t>
            </a: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 1 (Introducción)</a:t>
            </a:r>
            <a:endParaRPr lang="es-MX" dirty="0"/>
          </a:p>
        </p:txBody>
      </p:sp>
      <p:sp>
        <p:nvSpPr>
          <p:cNvPr id="3" name="2 Marcador de contenido"/>
          <p:cNvSpPr>
            <a:spLocks noGrp="1"/>
          </p:cNvSpPr>
          <p:nvPr>
            <p:ph sz="quarter" idx="1"/>
          </p:nvPr>
        </p:nvSpPr>
        <p:spPr/>
        <p:txBody>
          <a:bodyPr/>
          <a:lstStyle/>
          <a:p>
            <a:endParaRPr lang="es-MX"/>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14" t="21794" r="28666" b="39103"/>
          <a:stretch/>
        </p:blipFill>
        <p:spPr bwMode="auto">
          <a:xfrm>
            <a:off x="755576" y="2060848"/>
            <a:ext cx="6647543" cy="320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278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 1 (Justificación)</a:t>
            </a:r>
            <a:endParaRPr lang="es-MX" dirty="0"/>
          </a:p>
        </p:txBody>
      </p:sp>
      <p:sp>
        <p:nvSpPr>
          <p:cNvPr id="3" name="2 Marcador de contenido"/>
          <p:cNvSpPr>
            <a:spLocks noGrp="1"/>
          </p:cNvSpPr>
          <p:nvPr>
            <p:ph sz="quarter" idx="1"/>
          </p:nvPr>
        </p:nvSpPr>
        <p:spPr/>
        <p:txBody>
          <a:bodyPr/>
          <a:lstStyle/>
          <a:p>
            <a:endParaRPr lang="es-MX"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10" t="66341" r="27524" b="9988"/>
          <a:stretch/>
        </p:blipFill>
        <p:spPr bwMode="auto">
          <a:xfrm>
            <a:off x="151744" y="3970635"/>
            <a:ext cx="8120867" cy="231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10" t="15592" r="27524" b="59707"/>
          <a:stretch/>
        </p:blipFill>
        <p:spPr bwMode="auto">
          <a:xfrm>
            <a:off x="179512" y="1556792"/>
            <a:ext cx="8120868" cy="241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310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Ejemplo 2 (</a:t>
            </a:r>
            <a:r>
              <a:rPr lang="es-MX" dirty="0"/>
              <a:t>La diabetes como estigma en la </a:t>
            </a:r>
            <a:r>
              <a:rPr lang="es-MX" dirty="0" smtClean="0"/>
              <a:t>sociedad</a:t>
            </a:r>
            <a:r>
              <a:rPr lang="es-MX" dirty="0"/>
              <a:t>)</a:t>
            </a:r>
          </a:p>
        </p:txBody>
      </p:sp>
      <p:sp>
        <p:nvSpPr>
          <p:cNvPr id="3" name="2 Marcador de contenido"/>
          <p:cNvSpPr>
            <a:spLocks noGrp="1"/>
          </p:cNvSpPr>
          <p:nvPr>
            <p:ph sz="quarter" idx="1"/>
          </p:nvPr>
        </p:nvSpPr>
        <p:spPr/>
        <p:txBody>
          <a:bodyPr>
            <a:normAutofit/>
          </a:bodyPr>
          <a:lstStyle/>
          <a:p>
            <a:r>
              <a:rPr lang="es-MX" b="1" dirty="0" smtClean="0"/>
              <a:t>Introducción</a:t>
            </a:r>
          </a:p>
          <a:p>
            <a:pPr marL="0" indent="0">
              <a:buNone/>
            </a:pPr>
            <a:r>
              <a:rPr lang="es-MX" dirty="0" smtClean="0"/>
              <a:t>La </a:t>
            </a:r>
            <a:r>
              <a:rPr lang="es-MX" dirty="0"/>
              <a:t>diabetes es una enfermedad que afecta a un gran margen de la sociedad, el estudio de esta enfermedad toma gran actividad en los expertos del tema, quienes investigan sin descanso los fenómenos que afectan al hombre.</a:t>
            </a:r>
          </a:p>
          <a:p>
            <a:pPr marL="0" indent="0">
              <a:buNone/>
            </a:pPr>
            <a:r>
              <a:rPr lang="es-MX" dirty="0" smtClean="0"/>
              <a:t>La </a:t>
            </a:r>
            <a:r>
              <a:rPr lang="es-MX" dirty="0"/>
              <a:t>diabetes es una enfermedad que afecta a un número muy elevado de personas en México, existen muchos textos e investigaciones al respecto, y declaran estos documentos que las personas de tez obscura e indígena (autóctono de américa), son particularmente vulnerables a esta enfermedad</a:t>
            </a:r>
            <a:r>
              <a:rPr lang="es-MX" dirty="0" smtClean="0"/>
              <a:t>.</a:t>
            </a:r>
            <a:endParaRPr lang="es-MX" dirty="0"/>
          </a:p>
        </p:txBody>
      </p:sp>
    </p:spTree>
    <p:extLst>
      <p:ext uri="{BB962C8B-B14F-4D97-AF65-F5344CB8AC3E}">
        <p14:creationId xmlns:p14="http://schemas.microsoft.com/office/powerpoint/2010/main" val="2665692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 2 (Justificación)</a:t>
            </a:r>
            <a:endParaRPr lang="es-MX" dirty="0"/>
          </a:p>
        </p:txBody>
      </p:sp>
      <p:sp>
        <p:nvSpPr>
          <p:cNvPr id="3" name="2 Marcador de contenido"/>
          <p:cNvSpPr>
            <a:spLocks noGrp="1"/>
          </p:cNvSpPr>
          <p:nvPr>
            <p:ph sz="quarter" idx="1"/>
          </p:nvPr>
        </p:nvSpPr>
        <p:spPr/>
        <p:txBody>
          <a:bodyPr/>
          <a:lstStyle/>
          <a:p>
            <a:r>
              <a:rPr lang="es-MX" dirty="0"/>
              <a:t>Esta investigación puede dar como beneficio un manejo adecuado en nuestro país de la diabetes y las circunstancias que llegan a acrecentar o disminuir el inconveniente</a:t>
            </a:r>
            <a:r>
              <a:rPr lang="es-MX" dirty="0" smtClean="0"/>
              <a:t>.</a:t>
            </a:r>
            <a:endParaRPr lang="es-MX" dirty="0"/>
          </a:p>
        </p:txBody>
      </p:sp>
    </p:spTree>
    <p:extLst>
      <p:ext uri="{BB962C8B-B14F-4D97-AF65-F5344CB8AC3E}">
        <p14:creationId xmlns:p14="http://schemas.microsoft.com/office/powerpoint/2010/main" val="1312367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3 (Objetivos)</a:t>
            </a:r>
            <a:endParaRPr lang="es-MX" dirty="0"/>
          </a:p>
        </p:txBody>
      </p:sp>
      <p:sp>
        <p:nvSpPr>
          <p:cNvPr id="3" name="Marcador de contenido 2"/>
          <p:cNvSpPr>
            <a:spLocks noGrp="1"/>
          </p:cNvSpPr>
          <p:nvPr>
            <p:ph sz="quarter" idx="1"/>
          </p:nvPr>
        </p:nvSpPr>
        <p:spPr/>
        <p:txBody>
          <a:bodyPr/>
          <a:lstStyle/>
          <a:p>
            <a:r>
              <a:rPr lang="es-MX" dirty="0"/>
              <a:t>El objetivo de esta investigación, es comprobar y delimitar la propensión de la población nacional a la diabetes, y la influencia de las costumbres y tradiciones como propulsores en el padecimiento. El tratamiento y la influencia cultural alimenticia y la actividad física y el sedentarismo social.</a:t>
            </a:r>
            <a:br>
              <a:rPr lang="es-MX" dirty="0"/>
            </a:br>
            <a:endParaRPr lang="es-MX" dirty="0" smtClean="0"/>
          </a:p>
          <a:p>
            <a:endParaRPr lang="es-MX" dirty="0"/>
          </a:p>
          <a:p>
            <a:endParaRPr lang="es-MX" sz="1800" dirty="0"/>
          </a:p>
        </p:txBody>
      </p:sp>
      <p:sp>
        <p:nvSpPr>
          <p:cNvPr id="4" name="CuadroTexto 3"/>
          <p:cNvSpPr txBox="1"/>
          <p:nvPr/>
        </p:nvSpPr>
        <p:spPr>
          <a:xfrm>
            <a:off x="430932" y="5905662"/>
            <a:ext cx="7643192" cy="738664"/>
          </a:xfrm>
          <a:prstGeom prst="rect">
            <a:avLst/>
          </a:prstGeom>
          <a:noFill/>
        </p:spPr>
        <p:txBody>
          <a:bodyPr wrap="square" rtlCol="0">
            <a:spAutoFit/>
          </a:bodyPr>
          <a:lstStyle/>
          <a:p>
            <a:r>
              <a:rPr lang="es-MX" sz="1200" dirty="0"/>
              <a:t>URL del artículo: http://www.ejemplode.com/13-ciencia/2467-ejemplo_de_proyecto_de_investigacion.html</a:t>
            </a:r>
            <a:br>
              <a:rPr lang="es-MX" sz="1200" dirty="0"/>
            </a:br>
            <a:r>
              <a:rPr lang="es-MX" sz="1200" dirty="0"/>
              <a:t>Nota completa: </a:t>
            </a:r>
            <a:r>
              <a:rPr lang="es-MX" sz="1200" dirty="0">
                <a:hlinkClick r:id="rId2"/>
              </a:rPr>
              <a:t>Ejemplo de Proyecto de investigación</a:t>
            </a:r>
            <a:endParaRPr lang="es-MX" sz="1200" dirty="0"/>
          </a:p>
          <a:p>
            <a:endParaRPr lang="es-MX" dirty="0"/>
          </a:p>
        </p:txBody>
      </p:sp>
    </p:spTree>
    <p:extLst>
      <p:ext uri="{BB962C8B-B14F-4D97-AF65-F5344CB8AC3E}">
        <p14:creationId xmlns:p14="http://schemas.microsoft.com/office/powerpoint/2010/main" val="2948146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pic>
        <p:nvPicPr>
          <p:cNvPr id="5122" name="Picture 2" descr="http://images.slideplayer.es/11/3331490/slides/slide_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6012"/>
            <a:ext cx="7823919" cy="586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45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sz="quarter" idx="1"/>
          </p:nvPr>
        </p:nvSpPr>
        <p:spPr/>
        <p:txBody>
          <a:bodyPr/>
          <a:lstStyle/>
          <a:p>
            <a:endParaRPr lang="es-MX"/>
          </a:p>
        </p:txBody>
      </p:sp>
      <p:pic>
        <p:nvPicPr>
          <p:cNvPr id="4098" name="Picture 2" descr="https://angel2840148089.files.wordpress.com/2013/01/albert-einstein.png?w=497&amp;h=3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58" y="1052736"/>
            <a:ext cx="6908135"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61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b="1" dirty="0" smtClean="0">
                <a:solidFill>
                  <a:schemeClr val="tx1">
                    <a:lumMod val="95000"/>
                    <a:lumOff val="5000"/>
                  </a:schemeClr>
                </a:solidFill>
              </a:rPr>
              <a:t>Gracias por su atención!!!</a:t>
            </a:r>
            <a:endParaRPr lang="es-MX" b="1" dirty="0">
              <a:solidFill>
                <a:schemeClr val="tx1">
                  <a:lumMod val="95000"/>
                  <a:lumOff val="5000"/>
                </a:schemeClr>
              </a:solidFill>
            </a:endParaRPr>
          </a:p>
        </p:txBody>
      </p:sp>
      <p:sp>
        <p:nvSpPr>
          <p:cNvPr id="5" name="4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3327533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sz="quarter" idx="1"/>
          </p:nvPr>
        </p:nvSpPr>
        <p:spPr/>
        <p:txBody>
          <a:bodyPr/>
          <a:lstStyle/>
          <a:p>
            <a:r>
              <a:rPr lang="es-MX" dirty="0"/>
              <a:t>c</a:t>
            </a:r>
            <a:r>
              <a:rPr lang="es-MX" dirty="0" smtClean="0"/>
              <a:t>amvia.azc.uam.mx</a:t>
            </a:r>
          </a:p>
          <a:p>
            <a:endParaRPr lang="es-MX" dirty="0"/>
          </a:p>
          <a:p>
            <a:r>
              <a:rPr lang="es-MX" dirty="0" smtClean="0"/>
              <a:t>Seminario de Integración de IC</a:t>
            </a:r>
          </a:p>
          <a:p>
            <a:endParaRPr lang="es-MX" dirty="0"/>
          </a:p>
          <a:p>
            <a:r>
              <a:rPr lang="es-MX" dirty="0" err="1" smtClean="0"/>
              <a:t>Pwd</a:t>
            </a:r>
            <a:r>
              <a:rPr lang="es-MX" dirty="0" smtClean="0"/>
              <a:t>: </a:t>
            </a:r>
            <a:r>
              <a:rPr lang="es-MX" dirty="0" smtClean="0"/>
              <a:t>2018-Otoño</a:t>
            </a:r>
            <a:endParaRPr lang="es-MX" dirty="0"/>
          </a:p>
        </p:txBody>
      </p:sp>
    </p:spTree>
    <p:extLst>
      <p:ext uri="{BB962C8B-B14F-4D97-AF65-F5344CB8AC3E}">
        <p14:creationId xmlns:p14="http://schemas.microsoft.com/office/powerpoint/2010/main" val="2233122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Comité de estudios</a:t>
            </a:r>
            <a:endParaRPr lang="en-US" dirty="0"/>
          </a:p>
        </p:txBody>
      </p:sp>
      <p:sp>
        <p:nvSpPr>
          <p:cNvPr id="3" name="Marcador de contenido 2"/>
          <p:cNvSpPr>
            <a:spLocks noGrp="1"/>
          </p:cNvSpPr>
          <p:nvPr>
            <p:ph sz="quarter" idx="1"/>
          </p:nvPr>
        </p:nvSpPr>
        <p:spPr/>
        <p:txBody>
          <a:bodyPr/>
          <a:lstStyle/>
          <a:p>
            <a:r>
              <a:rPr lang="es-419" dirty="0" smtClean="0"/>
              <a:t>Dr. Alejandro Aguilar</a:t>
            </a:r>
            <a:endParaRPr lang="en-US" dirty="0"/>
          </a:p>
        </p:txBody>
      </p:sp>
    </p:spTree>
    <p:extLst>
      <p:ext uri="{BB962C8B-B14F-4D97-AF65-F5344CB8AC3E}">
        <p14:creationId xmlns:p14="http://schemas.microsoft.com/office/powerpoint/2010/main" val="427385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Modalidades de conducción del PEA</a:t>
            </a:r>
            <a:endParaRPr lang="es-MX" dirty="0"/>
          </a:p>
        </p:txBody>
      </p:sp>
      <p:sp>
        <p:nvSpPr>
          <p:cNvPr id="3" name="2 Marcador de contenido"/>
          <p:cNvSpPr>
            <a:spLocks noGrp="1"/>
          </p:cNvSpPr>
          <p:nvPr>
            <p:ph sz="quarter" idx="1"/>
          </p:nvPr>
        </p:nvSpPr>
        <p:spPr/>
        <p:txBody>
          <a:bodyPr>
            <a:normAutofit fontScale="92500"/>
          </a:bodyPr>
          <a:lstStyle/>
          <a:p>
            <a:r>
              <a:rPr lang="es-MX" dirty="0" smtClean="0"/>
              <a:t>Seminario organizado y supervisado por el profesor, quien actúa como facilitador promoviendo el aprendizaje activo, autónomo, crítico y autocrítico del alumno. </a:t>
            </a:r>
          </a:p>
          <a:p>
            <a:r>
              <a:rPr lang="es-MX" b="1" dirty="0" smtClean="0">
                <a:effectLst>
                  <a:outerShdw blurRad="38100" dist="38100" dir="2700000" algn="tl">
                    <a:srgbClr val="000000">
                      <a:alpha val="43137"/>
                    </a:srgbClr>
                  </a:outerShdw>
                </a:effectLst>
              </a:rPr>
              <a:t>Cada semana, y antes de la clase, el alumno deberá:</a:t>
            </a:r>
          </a:p>
          <a:p>
            <a:pPr lvl="1"/>
            <a:r>
              <a:rPr lang="es-MX" b="1" dirty="0" smtClean="0">
                <a:effectLst>
                  <a:outerShdw blurRad="38100" dist="38100" dir="2700000" algn="tl">
                    <a:srgbClr val="000000">
                      <a:alpha val="43137"/>
                    </a:srgbClr>
                  </a:outerShdw>
                </a:effectLst>
              </a:rPr>
              <a:t>Ver el vídeo o presentación explicativo</a:t>
            </a:r>
          </a:p>
          <a:p>
            <a:pPr lvl="1"/>
            <a:r>
              <a:rPr lang="es-MX" b="1" dirty="0" smtClean="0">
                <a:effectLst>
                  <a:outerShdw blurRad="38100" dist="38100" dir="2700000" algn="tl">
                    <a:srgbClr val="000000">
                      <a:alpha val="43137"/>
                    </a:srgbClr>
                  </a:outerShdw>
                </a:effectLst>
              </a:rPr>
              <a:t>Escribir las secciones correspondientes</a:t>
            </a:r>
          </a:p>
          <a:p>
            <a:r>
              <a:rPr lang="es-MX" dirty="0" smtClean="0"/>
              <a:t>Durante la sesión el facilitador, aleatoriamente seleccionará entre 3 y 5 trabajos que se presentaran y evaluarán</a:t>
            </a:r>
            <a:r>
              <a:rPr lang="es-MX" dirty="0" smtClean="0"/>
              <a:t>. </a:t>
            </a:r>
            <a:r>
              <a:rPr lang="es-MX" b="1" dirty="0" smtClean="0"/>
              <a:t>Si el facilitador selecciona a alguien que no traiga las secciones solicitadas se descontará el 20% de la calificación final</a:t>
            </a:r>
            <a:r>
              <a:rPr lang="es-MX" dirty="0" smtClean="0"/>
              <a:t>.</a:t>
            </a:r>
            <a:endParaRPr lang="es-MX" dirty="0" smtClean="0"/>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Calendario </a:t>
            </a:r>
            <a:r>
              <a:rPr lang="es-MX" dirty="0" smtClean="0"/>
              <a:t>18-Otoño</a:t>
            </a:r>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77537739"/>
              </p:ext>
            </p:extLst>
          </p:nvPr>
        </p:nvGraphicFramePr>
        <p:xfrm>
          <a:off x="457200" y="1556792"/>
          <a:ext cx="7931224" cy="4587228"/>
        </p:xfrm>
        <a:graphic>
          <a:graphicData uri="http://schemas.openxmlformats.org/drawingml/2006/table">
            <a:tbl>
              <a:tblPr firstRow="1">
                <a:tableStyleId>{B301B821-A1FF-4177-AEE7-76D212191A09}</a:tableStyleId>
              </a:tblPr>
              <a:tblGrid>
                <a:gridCol w="1928026">
                  <a:extLst>
                    <a:ext uri="{9D8B030D-6E8A-4147-A177-3AD203B41FA5}">
                      <a16:colId xmlns:a16="http://schemas.microsoft.com/office/drawing/2014/main" val="20000"/>
                    </a:ext>
                  </a:extLst>
                </a:gridCol>
                <a:gridCol w="290685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416046">
                <a:tc>
                  <a:txBody>
                    <a:bodyPr/>
                    <a:lstStyle/>
                    <a:p>
                      <a:pPr>
                        <a:lnSpc>
                          <a:spcPct val="110000"/>
                        </a:lnSpc>
                        <a:spcAft>
                          <a:spcPts val="900"/>
                        </a:spcAft>
                      </a:pPr>
                      <a:r>
                        <a:rPr lang="es-ES" sz="1600" dirty="0"/>
                        <a:t>Profesor</a:t>
                      </a:r>
                      <a:endParaRPr lang="es-MX" sz="1600" dirty="0">
                        <a:latin typeface="Tw Cen MT"/>
                        <a:ea typeface="Times New Roman"/>
                        <a:cs typeface="Times New Roman"/>
                      </a:endParaRPr>
                    </a:p>
                  </a:txBody>
                  <a:tcPr marL="68580" marR="68580" marT="0" marB="0"/>
                </a:tc>
                <a:tc>
                  <a:txBody>
                    <a:bodyPr/>
                    <a:lstStyle/>
                    <a:p>
                      <a:pPr>
                        <a:lnSpc>
                          <a:spcPct val="110000"/>
                        </a:lnSpc>
                        <a:spcAft>
                          <a:spcPts val="900"/>
                        </a:spcAft>
                      </a:pPr>
                      <a:r>
                        <a:rPr lang="es-ES" sz="1600"/>
                        <a:t>Temas</a:t>
                      </a:r>
                      <a:endParaRPr lang="es-MX" sz="1600">
                        <a:latin typeface="Tw Cen MT"/>
                        <a:ea typeface="Times New Roman"/>
                        <a:cs typeface="Times New Roman"/>
                      </a:endParaRPr>
                    </a:p>
                  </a:txBody>
                  <a:tcPr marL="68580" marR="68580" marT="0" marB="0"/>
                </a:tc>
                <a:tc>
                  <a:txBody>
                    <a:bodyPr/>
                    <a:lstStyle/>
                    <a:p>
                      <a:pPr>
                        <a:lnSpc>
                          <a:spcPct val="110000"/>
                        </a:lnSpc>
                        <a:spcAft>
                          <a:spcPts val="900"/>
                        </a:spcAft>
                      </a:pPr>
                      <a:r>
                        <a:rPr lang="es-ES" sz="1600" dirty="0"/>
                        <a:t>Semana de clase</a:t>
                      </a:r>
                      <a:endParaRPr lang="es-MX" sz="1600" dirty="0">
                        <a:latin typeface="Tw Cen MT"/>
                        <a:ea typeface="Times New Roman"/>
                        <a:cs typeface="Times New Roman"/>
                      </a:endParaRPr>
                    </a:p>
                  </a:txBody>
                  <a:tcPr marL="68580" marR="68580" marT="0" marB="0"/>
                </a:tc>
                <a:tc>
                  <a:txBody>
                    <a:bodyPr/>
                    <a:lstStyle/>
                    <a:p>
                      <a:pPr>
                        <a:lnSpc>
                          <a:spcPct val="110000"/>
                        </a:lnSpc>
                        <a:spcAft>
                          <a:spcPts val="900"/>
                        </a:spcAft>
                      </a:pPr>
                      <a:r>
                        <a:rPr kumimoji="0" lang="es-MX" sz="1600" b="1" kern="1200" dirty="0" smtClean="0">
                          <a:solidFill>
                            <a:schemeClr val="lt1"/>
                          </a:solidFill>
                          <a:latin typeface="+mn-lt"/>
                          <a:ea typeface="+mn-ea"/>
                          <a:cs typeface="+mn-cs"/>
                        </a:rPr>
                        <a:t>Sala</a:t>
                      </a:r>
                      <a:endParaRPr kumimoji="0" lang="es-MX" sz="1600" b="1" kern="1200" dirty="0">
                        <a:solidFill>
                          <a:schemeClr val="lt1"/>
                        </a:solidFill>
                        <a:latin typeface="+mn-lt"/>
                        <a:ea typeface="+mn-ea"/>
                        <a:cs typeface="+mn-cs"/>
                      </a:endParaRPr>
                    </a:p>
                  </a:txBody>
                  <a:tcPr marL="68580" marR="68580" marT="0" marB="0"/>
                </a:tc>
                <a:extLst>
                  <a:ext uri="{0D108BD9-81ED-4DB2-BD59-A6C34878D82A}">
                    <a16:rowId xmlns:a16="http://schemas.microsoft.com/office/drawing/2014/main" val="10000"/>
                  </a:ext>
                </a:extLst>
              </a:tr>
              <a:tr h="416046">
                <a:tc>
                  <a:txBody>
                    <a:bodyPr/>
                    <a:lstStyle/>
                    <a:p>
                      <a:pPr>
                        <a:lnSpc>
                          <a:spcPct val="110000"/>
                        </a:lnSpc>
                        <a:spcAft>
                          <a:spcPts val="900"/>
                        </a:spcAft>
                      </a:pPr>
                      <a:r>
                        <a:rPr lang="es-ES" sz="1600" dirty="0" smtClean="0"/>
                        <a:t>Josué</a:t>
                      </a:r>
                      <a:r>
                        <a:rPr lang="es-ES" sz="1600" baseline="0" dirty="0" smtClean="0"/>
                        <a:t> Figueroa González</a:t>
                      </a:r>
                      <a:endParaRPr lang="es-MX" sz="1600" dirty="0">
                        <a:latin typeface="Tw Cen MT"/>
                        <a:ea typeface="Times New Roman"/>
                        <a:cs typeface="Times New Roman"/>
                      </a:endParaRPr>
                    </a:p>
                  </a:txBody>
                  <a:tcPr marL="68580" marR="68580" marT="0" marB="0"/>
                </a:tc>
                <a:tc>
                  <a:txBody>
                    <a:bodyPr/>
                    <a:lstStyle/>
                    <a:p>
                      <a:pPr>
                        <a:lnSpc>
                          <a:spcPct val="110000"/>
                        </a:lnSpc>
                        <a:spcAft>
                          <a:spcPts val="900"/>
                        </a:spcAft>
                      </a:pPr>
                      <a:r>
                        <a:rPr lang="es-ES" sz="1600" dirty="0" smtClean="0"/>
                        <a:t>Modalidades, Portada,  </a:t>
                      </a:r>
                      <a:r>
                        <a:rPr kumimoji="0" lang="es-ES" sz="1600" kern="1200" dirty="0" smtClean="0">
                          <a:solidFill>
                            <a:schemeClr val="dk1"/>
                          </a:solidFill>
                          <a:latin typeface="+mn-lt"/>
                          <a:ea typeface="+mn-ea"/>
                          <a:cs typeface="+mn-cs"/>
                        </a:rPr>
                        <a:t>Declaratoria, Introducción, Justificación</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1 (21 septiembre)</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b="1" kern="1200" dirty="0" smtClean="0">
                          <a:solidFill>
                            <a:schemeClr val="tx1"/>
                          </a:solidFill>
                          <a:latin typeface="+mn-lt"/>
                          <a:ea typeface="+mn-ea"/>
                          <a:cs typeface="+mn-cs"/>
                        </a:rPr>
                        <a:t>G-206</a:t>
                      </a: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1"/>
                  </a:ext>
                </a:extLst>
              </a:tr>
              <a:tr h="416046">
                <a:tc>
                  <a:txBody>
                    <a:bodyPr/>
                    <a:lstStyle/>
                    <a:p>
                      <a:pPr>
                        <a:lnSpc>
                          <a:spcPct val="110000"/>
                        </a:lnSpc>
                        <a:spcAft>
                          <a:spcPts val="900"/>
                        </a:spcAft>
                      </a:pPr>
                      <a:r>
                        <a:rPr lang="es-ES" sz="1600" dirty="0" smtClean="0"/>
                        <a:t>Alejandro Reyes</a:t>
                      </a:r>
                      <a:endParaRPr lang="es-MX" sz="1600" dirty="0">
                        <a:latin typeface="Tw Cen MT"/>
                        <a:ea typeface="Times New Roman"/>
                        <a:cs typeface="Times New Roman"/>
                      </a:endParaRPr>
                    </a:p>
                  </a:txBody>
                  <a:tcPr marL="68580" marR="68580" marT="0" marB="0"/>
                </a:tc>
                <a:tc>
                  <a:txBody>
                    <a:bodyPr/>
                    <a:lstStyle/>
                    <a:p>
                      <a:pPr>
                        <a:lnSpc>
                          <a:spcPct val="110000"/>
                        </a:lnSpc>
                        <a:spcAft>
                          <a:spcPts val="900"/>
                        </a:spcAft>
                      </a:pPr>
                      <a:r>
                        <a:rPr lang="es-ES" sz="1600" dirty="0" smtClean="0"/>
                        <a:t>Objetivos, Trabajos relacionados, bibliografía</a:t>
                      </a:r>
                      <a:endParaRPr lang="es-MX" sz="1600" dirty="0">
                        <a:latin typeface="Tw Cen MT"/>
                        <a:ea typeface="Times New Roman"/>
                        <a:cs typeface="Times New Roman"/>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2 </a:t>
                      </a:r>
                      <a:r>
                        <a:rPr kumimoji="0" lang="es-MX" sz="1600" kern="1200" dirty="0" smtClean="0">
                          <a:solidFill>
                            <a:schemeClr val="dk1"/>
                          </a:solidFill>
                          <a:latin typeface="+mn-lt"/>
                          <a:ea typeface="+mn-ea"/>
                          <a:cs typeface="+mn-cs"/>
                        </a:rPr>
                        <a:t>(</a:t>
                      </a:r>
                      <a:r>
                        <a:rPr kumimoji="0" lang="es-MX" sz="1600" kern="1200" baseline="0" dirty="0" smtClean="0">
                          <a:solidFill>
                            <a:schemeClr val="dk1"/>
                          </a:solidFill>
                          <a:latin typeface="+mn-lt"/>
                          <a:ea typeface="+mn-ea"/>
                          <a:cs typeface="+mn-cs"/>
                        </a:rPr>
                        <a:t>28 septiembre</a:t>
                      </a:r>
                      <a:r>
                        <a:rPr kumimoji="0" lang="es-MX" sz="1600" kern="1200" dirty="0" smtClean="0">
                          <a:solidFill>
                            <a:schemeClr val="dk1"/>
                          </a:solidFill>
                          <a:latin typeface="+mn-lt"/>
                          <a:ea typeface="+mn-ea"/>
                          <a:cs typeface="+mn-cs"/>
                        </a:rPr>
                        <a:t>)</a:t>
                      </a:r>
                      <a:endParaRPr kumimoji="0" lang="es-MX" sz="1600" kern="1200" dirty="0" smtClean="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b="1" kern="1200" dirty="0" smtClean="0">
                          <a:solidFill>
                            <a:schemeClr val="tx1"/>
                          </a:solidFill>
                          <a:latin typeface="+mn-lt"/>
                          <a:ea typeface="+mn-ea"/>
                          <a:cs typeface="+mn-cs"/>
                        </a:rPr>
                        <a:t>G-206</a:t>
                      </a: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3"/>
                  </a:ext>
                </a:extLst>
              </a:tr>
              <a:tr h="416046">
                <a:tc>
                  <a:txBody>
                    <a:bodyPr/>
                    <a:lstStyle/>
                    <a:p>
                      <a:pPr>
                        <a:lnSpc>
                          <a:spcPct val="110000"/>
                        </a:lnSpc>
                        <a:spcAft>
                          <a:spcPts val="900"/>
                        </a:spcAft>
                      </a:pPr>
                      <a:r>
                        <a:rPr kumimoji="0" lang="es-MX" sz="1600" kern="1200" dirty="0" smtClean="0">
                          <a:solidFill>
                            <a:schemeClr val="dk1"/>
                          </a:solidFill>
                          <a:latin typeface="+mn-lt"/>
                          <a:ea typeface="+mn-ea"/>
                          <a:cs typeface="+mn-cs"/>
                        </a:rPr>
                        <a:t>Sesión en COSEI</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endParaRPr lang="es-ES" sz="1600" baseline="0" dirty="0" smtClean="0"/>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3 </a:t>
                      </a:r>
                      <a:r>
                        <a:rPr kumimoji="0" lang="es-MX" sz="1600" kern="1200" dirty="0" smtClean="0">
                          <a:solidFill>
                            <a:schemeClr val="dk1"/>
                          </a:solidFill>
                          <a:latin typeface="+mn-lt"/>
                          <a:ea typeface="+mn-ea"/>
                          <a:cs typeface="+mn-cs"/>
                        </a:rPr>
                        <a:t>(4 de octubre)</a:t>
                      </a:r>
                      <a:endParaRPr kumimoji="0" lang="es-MX" sz="1600" kern="1200" dirty="0" smtClean="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b="1" kern="1200" dirty="0" smtClean="0">
                          <a:solidFill>
                            <a:schemeClr val="tx1"/>
                          </a:solidFill>
                          <a:latin typeface="+mn-lt"/>
                          <a:ea typeface="+mn-ea"/>
                          <a:cs typeface="+mn-cs"/>
                        </a:rPr>
                        <a:t>G-206</a:t>
                      </a: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3471118178"/>
                  </a:ext>
                </a:extLst>
              </a:tr>
              <a:tr h="416046">
                <a:tc>
                  <a:txBody>
                    <a:bodyPr/>
                    <a:lstStyle/>
                    <a:p>
                      <a:pPr marL="0" marR="0" indent="0" algn="l" defTabSz="914400" rtl="0" eaLnBrk="1" fontAlgn="auto" latinLnBrk="0" hangingPunct="1">
                        <a:lnSpc>
                          <a:spcPct val="110000"/>
                        </a:lnSpc>
                        <a:spcBef>
                          <a:spcPts val="0"/>
                        </a:spcBef>
                        <a:spcAft>
                          <a:spcPts val="900"/>
                        </a:spcAft>
                        <a:buClrTx/>
                        <a:buSzTx/>
                        <a:buFontTx/>
                        <a:buNone/>
                        <a:tabLst/>
                        <a:defRPr/>
                      </a:pPr>
                      <a:r>
                        <a:rPr lang="es-ES" sz="1600" dirty="0" smtClean="0"/>
                        <a:t>Alejandro Aguilar</a:t>
                      </a:r>
                      <a:endParaRPr lang="es-MX" sz="1600" dirty="0" smtClean="0">
                        <a:latin typeface="Tw Cen MT"/>
                        <a:ea typeface="Times New Roman"/>
                        <a:cs typeface="Times New Roman"/>
                      </a:endParaRPr>
                    </a:p>
                  </a:txBody>
                  <a:tcPr marL="68580" marR="68580" marT="0" marB="0"/>
                </a:tc>
                <a:tc>
                  <a:txBody>
                    <a:bodyPr/>
                    <a:lstStyle/>
                    <a:p>
                      <a:pPr marL="0" marR="0" indent="0" algn="l" defTabSz="914400" rtl="0" eaLnBrk="1" fontAlgn="auto" latinLnBrk="0" hangingPunct="1">
                        <a:lnSpc>
                          <a:spcPct val="110000"/>
                        </a:lnSpc>
                        <a:spcBef>
                          <a:spcPts val="0"/>
                        </a:spcBef>
                        <a:spcAft>
                          <a:spcPts val="900"/>
                        </a:spcAft>
                        <a:buClrTx/>
                        <a:buSzTx/>
                        <a:buFontTx/>
                        <a:buNone/>
                        <a:tabLst/>
                        <a:defRPr/>
                      </a:pPr>
                      <a:r>
                        <a:rPr lang="es-ES" sz="1600" dirty="0" smtClean="0"/>
                        <a:t>Descripción  y especificación</a:t>
                      </a:r>
                      <a:r>
                        <a:rPr lang="es-ES" sz="1600" baseline="0" dirty="0" smtClean="0"/>
                        <a:t> </a:t>
                      </a:r>
                      <a:r>
                        <a:rPr lang="es-ES" sz="1600" dirty="0" smtClean="0"/>
                        <a:t>técnica, factibilidad</a:t>
                      </a:r>
                      <a:endParaRPr lang="es-MX" sz="1600" dirty="0" smtClean="0">
                        <a:latin typeface="Tw Cen MT"/>
                        <a:ea typeface="Times New Roman"/>
                        <a:cs typeface="Times New Roman"/>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4 </a:t>
                      </a:r>
                      <a:r>
                        <a:rPr kumimoji="0" lang="es-MX" sz="1600" kern="1200" dirty="0" smtClean="0">
                          <a:solidFill>
                            <a:schemeClr val="dk1"/>
                          </a:solidFill>
                          <a:latin typeface="+mn-lt"/>
                          <a:ea typeface="+mn-ea"/>
                          <a:cs typeface="+mn-cs"/>
                        </a:rPr>
                        <a:t>(11</a:t>
                      </a:r>
                      <a:r>
                        <a:rPr kumimoji="0" lang="es-MX" sz="1600" kern="1200" baseline="0" dirty="0" smtClean="0">
                          <a:solidFill>
                            <a:schemeClr val="dk1"/>
                          </a:solidFill>
                          <a:latin typeface="+mn-lt"/>
                          <a:ea typeface="+mn-ea"/>
                          <a:cs typeface="+mn-cs"/>
                        </a:rPr>
                        <a:t> de octubre</a:t>
                      </a:r>
                      <a:r>
                        <a:rPr kumimoji="0" lang="es-MX" sz="1600" kern="1200" dirty="0" smtClean="0">
                          <a:solidFill>
                            <a:schemeClr val="dk1"/>
                          </a:solidFill>
                          <a:latin typeface="+mn-lt"/>
                          <a:ea typeface="+mn-ea"/>
                          <a:cs typeface="+mn-cs"/>
                        </a:rPr>
                        <a:t>)</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b="1" kern="1200" dirty="0" smtClean="0">
                          <a:solidFill>
                            <a:schemeClr val="tx1"/>
                          </a:solidFill>
                          <a:latin typeface="+mn-lt"/>
                          <a:ea typeface="+mn-ea"/>
                          <a:cs typeface="+mn-cs"/>
                        </a:rPr>
                        <a:t>G-206</a:t>
                      </a: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4"/>
                  </a:ext>
                </a:extLst>
              </a:tr>
              <a:tr h="416046">
                <a:tc>
                  <a:txBody>
                    <a:bodyPr/>
                    <a:lstStyle/>
                    <a:p>
                      <a:pPr marL="0" marR="0" indent="0" algn="l" defTabSz="914400" rtl="0" eaLnBrk="1" fontAlgn="auto" latinLnBrk="0" hangingPunct="1">
                        <a:lnSpc>
                          <a:spcPct val="110000"/>
                        </a:lnSpc>
                        <a:spcBef>
                          <a:spcPts val="0"/>
                        </a:spcBef>
                        <a:spcAft>
                          <a:spcPts val="900"/>
                        </a:spcAft>
                        <a:buClrTx/>
                        <a:buSzTx/>
                        <a:buFontTx/>
                        <a:buNone/>
                        <a:tabLst/>
                        <a:defRPr/>
                      </a:pPr>
                      <a:r>
                        <a:rPr kumimoji="0" lang="es-MX" sz="1600" kern="1200" dirty="0" smtClean="0">
                          <a:solidFill>
                            <a:schemeClr val="dk1"/>
                          </a:solidFill>
                          <a:latin typeface="+mn-lt"/>
                          <a:ea typeface="+mn-ea"/>
                          <a:cs typeface="+mn-cs"/>
                        </a:rPr>
                        <a:t>Leonardo</a:t>
                      </a:r>
                      <a:r>
                        <a:rPr kumimoji="0" lang="es-MX" sz="1600" kern="1200" baseline="0" dirty="0" smtClean="0">
                          <a:solidFill>
                            <a:schemeClr val="dk1"/>
                          </a:solidFill>
                          <a:latin typeface="+mn-lt"/>
                          <a:ea typeface="+mn-ea"/>
                          <a:cs typeface="+mn-cs"/>
                        </a:rPr>
                        <a:t> Sánchez</a:t>
                      </a:r>
                      <a:endParaRPr kumimoji="0" lang="es-MX" sz="1600" kern="1200" dirty="0" smtClean="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Calendarización, entrega de propuestas y presentación a tra</a:t>
                      </a:r>
                      <a:r>
                        <a:rPr kumimoji="0" lang="es-MX" sz="1600" kern="1200" baseline="0" dirty="0" smtClean="0">
                          <a:solidFill>
                            <a:schemeClr val="dk1"/>
                          </a:solidFill>
                          <a:latin typeface="+mn-lt"/>
                          <a:ea typeface="+mn-ea"/>
                          <a:cs typeface="+mn-cs"/>
                        </a:rPr>
                        <a:t>vés de video</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5 </a:t>
                      </a:r>
                      <a:r>
                        <a:rPr kumimoji="0" lang="es-MX" sz="1600" kern="1200" dirty="0" smtClean="0">
                          <a:solidFill>
                            <a:schemeClr val="dk1"/>
                          </a:solidFill>
                          <a:latin typeface="+mn-lt"/>
                          <a:ea typeface="+mn-ea"/>
                          <a:cs typeface="+mn-cs"/>
                        </a:rPr>
                        <a:t>(18 de octubre)</a:t>
                      </a:r>
                      <a:endParaRPr kumimoji="0" lang="es-MX" sz="1600" kern="1200" dirty="0">
                        <a:solidFill>
                          <a:schemeClr val="dk1"/>
                        </a:solidFill>
                        <a:latin typeface="+mn-lt"/>
                        <a:ea typeface="+mn-ea"/>
                        <a:cs typeface="+mn-cs"/>
                      </a:endParaRPr>
                    </a:p>
                  </a:txBody>
                  <a:tcPr marL="68580" marR="68580" marT="0" marB="0"/>
                </a:tc>
                <a:tc>
                  <a:txBody>
                    <a:bodyPr/>
                    <a:lstStyle/>
                    <a:p>
                      <a:pPr marL="0" marR="0" indent="0" algn="l" defTabSz="914400" rtl="0" eaLnBrk="1" fontAlgn="auto" latinLnBrk="0" hangingPunct="1">
                        <a:lnSpc>
                          <a:spcPct val="110000"/>
                        </a:lnSpc>
                        <a:spcBef>
                          <a:spcPts val="0"/>
                        </a:spcBef>
                        <a:spcAft>
                          <a:spcPts val="900"/>
                        </a:spcAft>
                        <a:buClrTx/>
                        <a:buSzTx/>
                        <a:buFontTx/>
                        <a:buNone/>
                        <a:tabLst/>
                        <a:defRPr/>
                      </a:pPr>
                      <a:r>
                        <a:rPr kumimoji="0" lang="es-MX" sz="1600" b="1" kern="1200" dirty="0" smtClean="0">
                          <a:solidFill>
                            <a:schemeClr val="tx1"/>
                          </a:solidFill>
                          <a:latin typeface="+mn-lt"/>
                          <a:ea typeface="+mn-ea"/>
                          <a:cs typeface="+mn-cs"/>
                        </a:rPr>
                        <a:t>G-206</a:t>
                      </a:r>
                    </a:p>
                    <a:p>
                      <a:pPr>
                        <a:lnSpc>
                          <a:spcPct val="110000"/>
                        </a:lnSpc>
                        <a:spcAft>
                          <a:spcPts val="900"/>
                        </a:spcAft>
                      </a:pP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5"/>
                  </a:ext>
                </a:extLst>
              </a:tr>
              <a:tr h="416046">
                <a:tc>
                  <a:txBody>
                    <a:bodyPr/>
                    <a:lstStyle/>
                    <a:p>
                      <a:pPr>
                        <a:lnSpc>
                          <a:spcPct val="110000"/>
                        </a:lnSpc>
                        <a:spcAft>
                          <a:spcPts val="900"/>
                        </a:spcAft>
                      </a:pPr>
                      <a:r>
                        <a:rPr kumimoji="0" lang="es-ES" sz="1600" kern="1200" dirty="0" smtClean="0">
                          <a:solidFill>
                            <a:schemeClr val="dk1"/>
                          </a:solidFill>
                          <a:latin typeface="+mn-lt"/>
                          <a:ea typeface="+mn-ea"/>
                          <a:cs typeface="+mn-cs"/>
                        </a:rPr>
                        <a:t>Comité de Estudios</a:t>
                      </a:r>
                      <a:endParaRPr kumimoji="0" lang="es-ES"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Auto-revisión de propuestas</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kern="1200" dirty="0" smtClean="0">
                          <a:solidFill>
                            <a:schemeClr val="dk1"/>
                          </a:solidFill>
                          <a:latin typeface="+mn-lt"/>
                          <a:ea typeface="+mn-ea"/>
                          <a:cs typeface="+mn-cs"/>
                        </a:rPr>
                        <a:t>6 </a:t>
                      </a:r>
                      <a:r>
                        <a:rPr kumimoji="0" lang="es-MX" sz="1600" kern="1200" dirty="0" smtClean="0">
                          <a:solidFill>
                            <a:schemeClr val="dk1"/>
                          </a:solidFill>
                          <a:latin typeface="+mn-lt"/>
                          <a:ea typeface="+mn-ea"/>
                          <a:cs typeface="+mn-cs"/>
                        </a:rPr>
                        <a:t>(25 </a:t>
                      </a:r>
                      <a:r>
                        <a:rPr kumimoji="0" lang="es-MX" sz="1600" kern="1200" dirty="0" smtClean="0">
                          <a:solidFill>
                            <a:schemeClr val="dk1"/>
                          </a:solidFill>
                          <a:latin typeface="+mn-lt"/>
                          <a:ea typeface="+mn-ea"/>
                          <a:cs typeface="+mn-cs"/>
                        </a:rPr>
                        <a:t>de </a:t>
                      </a:r>
                      <a:r>
                        <a:rPr kumimoji="0" lang="es-MX" sz="1600" kern="1200" dirty="0" smtClean="0">
                          <a:solidFill>
                            <a:schemeClr val="dk1"/>
                          </a:solidFill>
                          <a:latin typeface="+mn-lt"/>
                          <a:ea typeface="+mn-ea"/>
                          <a:cs typeface="+mn-cs"/>
                        </a:rPr>
                        <a:t>octubre)</a:t>
                      </a:r>
                      <a:endParaRPr kumimoji="0" lang="es-MX" sz="1600" kern="1200" dirty="0">
                        <a:solidFill>
                          <a:schemeClr val="dk1"/>
                        </a:solidFill>
                        <a:latin typeface="+mn-lt"/>
                        <a:ea typeface="+mn-ea"/>
                        <a:cs typeface="+mn-cs"/>
                      </a:endParaRPr>
                    </a:p>
                  </a:txBody>
                  <a:tcPr marL="68580" marR="68580" marT="0" marB="0"/>
                </a:tc>
                <a:tc>
                  <a:txBody>
                    <a:bodyPr/>
                    <a:lstStyle/>
                    <a:p>
                      <a:pPr>
                        <a:lnSpc>
                          <a:spcPct val="110000"/>
                        </a:lnSpc>
                        <a:spcAft>
                          <a:spcPts val="900"/>
                        </a:spcAft>
                      </a:pPr>
                      <a:r>
                        <a:rPr kumimoji="0" lang="es-MX" sz="1600" b="1" kern="1200" dirty="0" smtClean="0">
                          <a:solidFill>
                            <a:schemeClr val="tx1"/>
                          </a:solidFill>
                          <a:latin typeface="+mn-lt"/>
                          <a:ea typeface="+mn-ea"/>
                          <a:cs typeface="+mn-cs"/>
                        </a:rPr>
                        <a:t>G-206</a:t>
                      </a:r>
                      <a:endParaRPr kumimoji="0" lang="es-MX" sz="16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6"/>
                  </a:ext>
                </a:extLst>
              </a:tr>
              <a:tr h="416046">
                <a:tc>
                  <a:txBody>
                    <a:bodyPr/>
                    <a:lstStyle/>
                    <a:p>
                      <a:pPr marL="0" marR="0" indent="0" algn="l" defTabSz="914400" rtl="0" eaLnBrk="1" fontAlgn="auto" latinLnBrk="0" hangingPunct="1">
                        <a:lnSpc>
                          <a:spcPct val="110000"/>
                        </a:lnSpc>
                        <a:spcBef>
                          <a:spcPts val="0"/>
                        </a:spcBef>
                        <a:spcAft>
                          <a:spcPts val="900"/>
                        </a:spcAft>
                        <a:buClrTx/>
                        <a:buSzTx/>
                        <a:buFontTx/>
                        <a:buNone/>
                        <a:tabLst/>
                        <a:defRPr/>
                      </a:pPr>
                      <a:endParaRPr lang="es-MX" sz="1600" dirty="0" smtClean="0">
                        <a:latin typeface="Tw Cen MT"/>
                        <a:ea typeface="Times New Roman"/>
                        <a:cs typeface="Times New Roman"/>
                      </a:endParaRPr>
                    </a:p>
                  </a:txBody>
                  <a:tcPr marL="68580" marR="68580" marT="0" marB="0">
                    <a:gradFill>
                      <a:gsLst>
                        <a:gs pos="0">
                          <a:schemeClr val="accent1">
                            <a:lumMod val="5000"/>
                            <a:lumOff val="95000"/>
                          </a:schemeClr>
                        </a:gs>
                        <a:gs pos="16063">
                          <a:srgbClr val="E7EEF6"/>
                        </a:gs>
                        <a:gs pos="39273">
                          <a:srgbClr val="D1DEEE"/>
                        </a:gs>
                        <a:gs pos="55944">
                          <a:srgbClr val="C1D2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0000"/>
                        </a:lnSpc>
                        <a:spcAft>
                          <a:spcPts val="900"/>
                        </a:spcAft>
                      </a:pPr>
                      <a:r>
                        <a:rPr lang="es-ES" sz="1600" dirty="0"/>
                        <a:t>Entrega por parte de los alumnos</a:t>
                      </a:r>
                      <a:endParaRPr lang="es-MX" sz="1600" dirty="0">
                        <a:latin typeface="Tw Cen MT"/>
                        <a:ea typeface="Times New Roman"/>
                        <a:cs typeface="Times New Roman"/>
                      </a:endParaRPr>
                    </a:p>
                  </a:txBody>
                  <a:tcPr marL="68580" marR="68580" marT="0" marB="0">
                    <a:gradFill>
                      <a:gsLst>
                        <a:gs pos="0">
                          <a:schemeClr val="accent1">
                            <a:lumMod val="5000"/>
                            <a:lumOff val="95000"/>
                          </a:schemeClr>
                        </a:gs>
                        <a:gs pos="16063">
                          <a:srgbClr val="E7EEF6"/>
                        </a:gs>
                        <a:gs pos="39273">
                          <a:srgbClr val="D1DEEE"/>
                        </a:gs>
                        <a:gs pos="55944">
                          <a:srgbClr val="C1D2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0000"/>
                        </a:lnSpc>
                        <a:spcAft>
                          <a:spcPts val="900"/>
                        </a:spcAft>
                      </a:pPr>
                      <a:r>
                        <a:rPr kumimoji="0" lang="es-MX" sz="1600" kern="1200" dirty="0" smtClean="0">
                          <a:solidFill>
                            <a:schemeClr val="dk1"/>
                          </a:solidFill>
                          <a:latin typeface="+mn-lt"/>
                          <a:ea typeface="+mn-ea"/>
                          <a:cs typeface="+mn-cs"/>
                        </a:rPr>
                        <a:t>7 </a:t>
                      </a:r>
                      <a:r>
                        <a:rPr kumimoji="0" lang="es-MX" sz="1600" kern="1200" dirty="0" smtClean="0">
                          <a:solidFill>
                            <a:schemeClr val="dk1"/>
                          </a:solidFill>
                          <a:latin typeface="+mn-lt"/>
                          <a:ea typeface="+mn-ea"/>
                          <a:cs typeface="+mn-cs"/>
                        </a:rPr>
                        <a:t>(3 de noviembre)</a:t>
                      </a:r>
                      <a:endParaRPr kumimoji="0" lang="es-MX" sz="1600" kern="1200" dirty="0">
                        <a:solidFill>
                          <a:schemeClr val="dk1"/>
                        </a:solidFill>
                        <a:latin typeface="+mn-lt"/>
                        <a:ea typeface="+mn-ea"/>
                        <a:cs typeface="+mn-cs"/>
                      </a:endParaRPr>
                    </a:p>
                  </a:txBody>
                  <a:tcPr marL="68580" marR="68580" marT="0" marB="0">
                    <a:gradFill>
                      <a:gsLst>
                        <a:gs pos="0">
                          <a:schemeClr val="accent1">
                            <a:lumMod val="5000"/>
                            <a:lumOff val="95000"/>
                          </a:schemeClr>
                        </a:gs>
                        <a:gs pos="16063">
                          <a:srgbClr val="E7EEF6"/>
                        </a:gs>
                        <a:gs pos="39273">
                          <a:srgbClr val="D1DEEE"/>
                        </a:gs>
                        <a:gs pos="55944">
                          <a:srgbClr val="C1D2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0000"/>
                        </a:lnSpc>
                        <a:spcAft>
                          <a:spcPts val="900"/>
                        </a:spcAft>
                      </a:pPr>
                      <a:endParaRPr kumimoji="0" lang="es-MX" sz="1600" b="1" kern="1200" dirty="0">
                        <a:solidFill>
                          <a:schemeClr val="tx1"/>
                        </a:solidFill>
                        <a:latin typeface="+mn-lt"/>
                        <a:ea typeface="+mn-ea"/>
                        <a:cs typeface="+mn-cs"/>
                      </a:endParaRPr>
                    </a:p>
                  </a:txBody>
                  <a:tcPr marL="68580" marR="68580" marT="0" marB="0">
                    <a:gradFill>
                      <a:gsLst>
                        <a:gs pos="0">
                          <a:schemeClr val="accent1">
                            <a:lumMod val="5000"/>
                            <a:lumOff val="95000"/>
                          </a:schemeClr>
                        </a:gs>
                        <a:gs pos="16063">
                          <a:srgbClr val="E7EEF6"/>
                        </a:gs>
                        <a:gs pos="39273">
                          <a:srgbClr val="D1DEEE"/>
                        </a:gs>
                        <a:gs pos="55944">
                          <a:srgbClr val="C1D2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Evaluación</a:t>
            </a:r>
            <a:endParaRPr lang="es-MX" dirty="0"/>
          </a:p>
        </p:txBody>
      </p:sp>
      <p:sp>
        <p:nvSpPr>
          <p:cNvPr id="3" name="2 Marcador de contenido"/>
          <p:cNvSpPr>
            <a:spLocks noGrp="1"/>
          </p:cNvSpPr>
          <p:nvPr>
            <p:ph sz="quarter" idx="1"/>
          </p:nvPr>
        </p:nvSpPr>
        <p:spPr/>
        <p:txBody>
          <a:bodyPr>
            <a:normAutofit lnSpcReduction="10000"/>
          </a:bodyPr>
          <a:lstStyle/>
          <a:p>
            <a:r>
              <a:rPr lang="es-ES" dirty="0" smtClean="0"/>
              <a:t>Autoevaluación:		</a:t>
            </a:r>
            <a:r>
              <a:rPr lang="es-ES" dirty="0"/>
              <a:t>1</a:t>
            </a:r>
            <a:r>
              <a:rPr lang="es-ES" dirty="0" smtClean="0"/>
              <a:t>0% (</a:t>
            </a:r>
            <a:r>
              <a:rPr lang="es-ES" dirty="0" smtClean="0"/>
              <a:t>25 </a:t>
            </a:r>
            <a:r>
              <a:rPr lang="es-ES" dirty="0" smtClean="0"/>
              <a:t>de </a:t>
            </a:r>
            <a:r>
              <a:rPr lang="es-ES" dirty="0" smtClean="0"/>
              <a:t>octubre)</a:t>
            </a:r>
            <a:endParaRPr lang="es-ES" dirty="0" smtClean="0"/>
          </a:p>
          <a:p>
            <a:r>
              <a:rPr lang="es-ES" dirty="0" smtClean="0"/>
              <a:t>Tareas (semanales): 	10%</a:t>
            </a:r>
          </a:p>
          <a:p>
            <a:r>
              <a:rPr lang="es-ES" dirty="0" smtClean="0"/>
              <a:t>Video: 			20%</a:t>
            </a:r>
            <a:endParaRPr lang="es-MX" dirty="0" smtClean="0"/>
          </a:p>
          <a:p>
            <a:r>
              <a:rPr lang="es-ES" dirty="0" smtClean="0"/>
              <a:t>Aprobación propuesta:	</a:t>
            </a:r>
            <a:r>
              <a:rPr lang="es-ES" dirty="0"/>
              <a:t>6</a:t>
            </a:r>
            <a:r>
              <a:rPr lang="es-ES" dirty="0" smtClean="0"/>
              <a:t>0%</a:t>
            </a:r>
            <a:endParaRPr lang="es-MX" dirty="0"/>
          </a:p>
          <a:p>
            <a:endParaRPr lang="es-MX" dirty="0"/>
          </a:p>
          <a:p>
            <a:endParaRPr lang="es-MX" dirty="0"/>
          </a:p>
          <a:p>
            <a:r>
              <a:rPr lang="es-MX" dirty="0" smtClean="0"/>
              <a:t>Evaluación de recuperación:</a:t>
            </a:r>
          </a:p>
          <a:p>
            <a:pPr lvl="1"/>
            <a:r>
              <a:rPr lang="es-MX" dirty="0" smtClean="0"/>
              <a:t>Admite evaluación de recuperación </a:t>
            </a:r>
            <a:r>
              <a:rPr lang="es-MX" b="1" dirty="0" smtClean="0"/>
              <a:t>complementaria</a:t>
            </a:r>
            <a:r>
              <a:rPr lang="es-MX" dirty="0" smtClean="0"/>
              <a:t>, el alumno deberá haber cubierto los primeros tres objetivos de la UEA y tener un avance mínimo del 70% de la propuesta del proyecto (propuesta con cambios menores).</a:t>
            </a:r>
          </a:p>
          <a:p>
            <a:pPr lvl="1"/>
            <a:r>
              <a:rPr lang="es-MX" b="1" dirty="0" smtClean="0"/>
              <a:t>Requiere inscripción previa</a:t>
            </a:r>
            <a:r>
              <a:rPr lang="es-MX"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Notas del curso:</a:t>
            </a:r>
            <a:endParaRPr lang="es-MX" dirty="0"/>
          </a:p>
        </p:txBody>
      </p:sp>
      <p:sp>
        <p:nvSpPr>
          <p:cNvPr id="3" name="Marcador de contenido 2"/>
          <p:cNvSpPr>
            <a:spLocks noGrp="1"/>
          </p:cNvSpPr>
          <p:nvPr>
            <p:ph sz="quarter" idx="1"/>
          </p:nvPr>
        </p:nvSpPr>
        <p:spPr/>
        <p:txBody>
          <a:bodyPr/>
          <a:lstStyle/>
          <a:p>
            <a:r>
              <a:rPr lang="es-MX" dirty="0" smtClean="0"/>
              <a:t>camvia.azc.uam.mx</a:t>
            </a:r>
          </a:p>
          <a:p>
            <a:pPr lvl="1"/>
            <a:r>
              <a:rPr lang="es-MX" dirty="0" smtClean="0"/>
              <a:t>Matrícula</a:t>
            </a:r>
          </a:p>
          <a:p>
            <a:pPr lvl="1"/>
            <a:r>
              <a:rPr lang="es-MX" dirty="0" err="1" smtClean="0"/>
              <a:t>Pwd</a:t>
            </a:r>
            <a:r>
              <a:rPr lang="es-MX" dirty="0" smtClean="0"/>
              <a:t>: </a:t>
            </a:r>
            <a:r>
              <a:rPr lang="es-MX" dirty="0" err="1" smtClean="0"/>
              <a:t>ddmmaa</a:t>
            </a:r>
            <a:r>
              <a:rPr lang="es-MX" dirty="0" smtClean="0"/>
              <a:t> de nacimiento</a:t>
            </a:r>
          </a:p>
          <a:p>
            <a:pPr lvl="1"/>
            <a:endParaRPr lang="es-MX" dirty="0"/>
          </a:p>
          <a:p>
            <a:r>
              <a:rPr lang="es-MX" dirty="0" smtClean="0"/>
              <a:t>Curso: Seminario de Proyecto de Ing. en Computación</a:t>
            </a:r>
          </a:p>
          <a:p>
            <a:pPr lvl="1"/>
            <a:r>
              <a:rPr lang="es-MX" dirty="0" err="1" smtClean="0"/>
              <a:t>pwd</a:t>
            </a:r>
            <a:r>
              <a:rPr lang="es-MX" dirty="0" smtClean="0"/>
              <a:t>: </a:t>
            </a:r>
            <a:r>
              <a:rPr lang="es-MX" dirty="0" smtClean="0"/>
              <a:t>2018-Otoño</a:t>
            </a:r>
          </a:p>
          <a:p>
            <a:pPr lvl="1"/>
            <a:endParaRPr lang="es-MX" dirty="0"/>
          </a:p>
          <a:p>
            <a:r>
              <a:rPr lang="es-MX" dirty="0" smtClean="0"/>
              <a:t>Presentaciones</a:t>
            </a:r>
          </a:p>
          <a:p>
            <a:r>
              <a:rPr lang="es-MX" dirty="0" smtClean="0"/>
              <a:t>Plantillas </a:t>
            </a:r>
            <a:endParaRPr lang="es-MX" dirty="0"/>
          </a:p>
        </p:txBody>
      </p:sp>
    </p:spTree>
    <p:extLst>
      <p:ext uri="{BB962C8B-B14F-4D97-AF65-F5344CB8AC3E}">
        <p14:creationId xmlns:p14="http://schemas.microsoft.com/office/powerpoint/2010/main" val="310752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s-MX" dirty="0"/>
          </a:p>
        </p:txBody>
      </p:sp>
      <p:sp>
        <p:nvSpPr>
          <p:cNvPr id="3" name="2 Marcador de contenido"/>
          <p:cNvSpPr>
            <a:spLocks noGrp="1"/>
          </p:cNvSpPr>
          <p:nvPr>
            <p:ph sz="quarter" idx="1"/>
          </p:nvPr>
        </p:nvSpPr>
        <p:spPr/>
        <p:txBody>
          <a:bodyPr>
            <a:normAutofit fontScale="77500" lnSpcReduction="20000"/>
          </a:bodyPr>
          <a:lstStyle/>
          <a:p>
            <a:r>
              <a:rPr lang="es-MX" dirty="0" smtClean="0"/>
              <a:t>Zavala, S. "Guía a la redacción en el estilo APA", 6ta ed., Biblioteca de la Universidad Metropolitana, 2009.</a:t>
            </a:r>
          </a:p>
          <a:p>
            <a:r>
              <a:rPr lang="es-MX" dirty="0" err="1" smtClean="0"/>
              <a:t>Day</a:t>
            </a:r>
            <a:r>
              <a:rPr lang="es-MX" dirty="0" smtClean="0"/>
              <a:t>, R. A. "Cómo escribir y publicar trabajos científicos" OPS, (Publicación Científica y Técnica No. 598) 3a. ed. Washington, D.C., 2005.</a:t>
            </a:r>
          </a:p>
          <a:p>
            <a:r>
              <a:rPr lang="es-MX" dirty="0" smtClean="0"/>
              <a:t>Alegría M. "Apuntes para el manejo de información en la investigación documental", UAM-A., México, 1997.</a:t>
            </a:r>
          </a:p>
          <a:p>
            <a:r>
              <a:rPr lang="es-MX" dirty="0" smtClean="0"/>
              <a:t>Rodríguez Plaza J., "Guía práctica para la redacción de informes científicos", UAM-A, México, 1990.</a:t>
            </a:r>
          </a:p>
          <a:p>
            <a:r>
              <a:rPr lang="es-MX" dirty="0" smtClean="0"/>
              <a:t>Arellano, J. y </a:t>
            </a:r>
            <a:r>
              <a:rPr lang="es-MX" dirty="0" err="1" smtClean="0"/>
              <a:t>Santoyo</a:t>
            </a:r>
            <a:r>
              <a:rPr lang="es-MX" dirty="0" smtClean="0"/>
              <a:t> M. "Investigar con mapas conceptuales. Procesos metodológicos." Narcea, Madrid, 2009.</a:t>
            </a:r>
          </a:p>
          <a:p>
            <a:r>
              <a:rPr lang="es-MX" dirty="0" smtClean="0"/>
              <a:t>Eco, U. "Cómo se hace una tesis", </a:t>
            </a:r>
            <a:r>
              <a:rPr lang="es-MX" dirty="0" err="1" smtClean="0"/>
              <a:t>Gedisa</a:t>
            </a:r>
            <a:r>
              <a:rPr lang="es-MX" dirty="0" smtClean="0"/>
              <a:t>, 6ta ed. Barcelona, España, 2001.</a:t>
            </a:r>
          </a:p>
          <a:p>
            <a:r>
              <a:rPr lang="es-MX" dirty="0" smtClean="0"/>
              <a:t>Hernández </a:t>
            </a:r>
            <a:r>
              <a:rPr lang="es-MX" dirty="0" err="1" smtClean="0"/>
              <a:t>Sampieri</a:t>
            </a:r>
            <a:r>
              <a:rPr lang="es-MX" dirty="0" smtClean="0"/>
              <a:t>, R. "Fundamentos de metodología de la investigación",  McGraw-Hill México, 2007.</a:t>
            </a:r>
          </a:p>
          <a:p>
            <a:r>
              <a:rPr lang="es-MX" dirty="0" smtClean="0"/>
              <a:t>American </a:t>
            </a:r>
            <a:r>
              <a:rPr lang="es-MX" dirty="0" err="1" smtClean="0"/>
              <a:t>Psychological</a:t>
            </a:r>
            <a:r>
              <a:rPr lang="es-MX" dirty="0" smtClean="0"/>
              <a:t> </a:t>
            </a:r>
            <a:r>
              <a:rPr lang="es-MX" dirty="0" err="1" smtClean="0"/>
              <a:t>Association</a:t>
            </a:r>
            <a:r>
              <a:rPr lang="es-MX" dirty="0" smtClean="0"/>
              <a:t>. </a:t>
            </a:r>
            <a:r>
              <a:rPr lang="es-MX" dirty="0" err="1" smtClean="0"/>
              <a:t>Handbook</a:t>
            </a:r>
            <a:r>
              <a:rPr lang="es-MX" dirty="0" smtClean="0"/>
              <a:t> of </a:t>
            </a:r>
            <a:r>
              <a:rPr lang="es-MX" dirty="0" err="1" smtClean="0"/>
              <a:t>the</a:t>
            </a:r>
            <a:r>
              <a:rPr lang="es-MX" dirty="0" smtClean="0"/>
              <a:t> American </a:t>
            </a:r>
            <a:r>
              <a:rPr lang="es-MX" dirty="0" err="1" smtClean="0"/>
              <a:t>Psychological</a:t>
            </a:r>
            <a:r>
              <a:rPr lang="es-MX" dirty="0" smtClean="0"/>
              <a:t> </a:t>
            </a:r>
            <a:r>
              <a:rPr lang="es-MX" dirty="0" err="1" smtClean="0"/>
              <a:t>Association</a:t>
            </a:r>
            <a:r>
              <a:rPr lang="es-MX" dirty="0" smtClean="0"/>
              <a:t>, 6th ed., Washington, 2009.</a:t>
            </a:r>
            <a:endParaRPr lang="es-MX"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799&quot;&gt;&lt;object type=&quot;3&quot; unique_id=&quot;11800&quot;&gt;&lt;property id=&quot;20148&quot; value=&quot;5&quot;/&gt;&lt;property id=&quot;20300&quot; value=&quot;Diapositiva 1 - &amp;quot;Seminario de integración en ingeniería en computación&amp;quot;&quot;/&gt;&lt;property id=&quot;20307&quot; value=&quot;256&quot;/&gt;&lt;/object&gt;&lt;object type=&quot;3&quot; unique_id=&quot;11801&quot;&gt;&lt;property id=&quot;20148&quot; value=&quot;5&quot;/&gt;&lt;property id=&quot;20300&quot; value=&quot;Diapositiva 2 - &amp;quot;Objetivos&amp;quot;&quot;/&gt;&lt;property id=&quot;20307&quot; value=&quot;257&quot;/&gt;&lt;/object&gt;&lt;object type=&quot;3&quot; unique_id=&quot;11802&quot;&gt;&lt;property id=&quot;20148&quot; value=&quot;5&quot;/&gt;&lt;property id=&quot;20300&quot; value=&quot;Diapositiva 3 - &amp;quot;Contenido sintético&amp;quot;&quot;/&gt;&lt;property id=&quot;20307&quot; value=&quot;258&quot;/&gt;&lt;/object&gt;&lt;object type=&quot;3&quot; unique_id=&quot;11803&quot;&gt;&lt;property id=&quot;20148&quot; value=&quot;5&quot;/&gt;&lt;property id=&quot;20300&quot; value=&quot;Diapositiva 4 - &amp;quot;Modalidades de conducción del PEA&amp;quot;&quot;/&gt;&lt;property id=&quot;20307&quot; value=&quot;259&quot;/&gt;&lt;/object&gt;&lt;object type=&quot;3&quot; unique_id=&quot;11804&quot;&gt;&lt;property id=&quot;20148&quot; value=&quot;5&quot;/&gt;&lt;property id=&quot;20300&quot; value=&quot;Diapositiva 5 - &amp;quot;Calendario&amp;quot;&quot;/&gt;&lt;property id=&quot;20307&quot; value=&quot;261&quot;/&gt;&lt;/object&gt;&lt;object type=&quot;3&quot; unique_id=&quot;11805&quot;&gt;&lt;property id=&quot;20148&quot; value=&quot;5&quot;/&gt;&lt;property id=&quot;20300&quot; value=&quot;Diapositiva 6 - &amp;quot;Evaluación&amp;quot;&quot;/&gt;&lt;property id=&quot;20307&quot; value=&quot;260&quot;/&gt;&lt;/object&gt;&lt;object type=&quot;3&quot; unique_id=&quot;11806&quot;&gt;&lt;property id=&quot;20148&quot; value=&quot;5&quot;/&gt;&lt;property id=&quot;20300&quot; value=&quot;Diapositiva 7 - &amp;quot;Bibliografía&amp;quot;&quot;/&gt;&lt;property id=&quot;20307&quot; value=&quot;262&quot;/&gt;&lt;/object&gt;&lt;object type=&quot;3&quot; unique_id=&quot;11807&quot;&gt;&lt;property id=&quot;20148&quot; value=&quot;5&quot;/&gt;&lt;property id=&quot;20300&quot; value=&quot;Diapositiva 8 - &amp;quot;Modalidades y portada&amp;quot;&quot;/&gt;&lt;property id=&quot;20307&quot; value=&quot;263&quot;/&gt;&lt;/object&gt;&lt;object type=&quot;3&quot; unique_id=&quot;11808&quot;&gt;&lt;property id=&quot;20148&quot; value=&quot;5&quot;/&gt;&lt;property id=&quot;20300&quot; value=&quot;Diapositiva 9 - &amp;quot;Objetivos del proyecto de integración&amp;quot;&quot;/&gt;&lt;property id=&quot;20307&quot; value=&quot;264&quot;/&gt;&lt;/object&gt;&lt;object type=&quot;3&quot; unique_id=&quot;11809&quot;&gt;&lt;property id=&quot;20148&quot; value=&quot;5&quot;/&gt;&lt;property id=&quot;20300&quot; value=&quot;Diapositiva 10 - &amp;quot;Modalidades para realizar el proyecto de integración&amp;quot;&quot;/&gt;&lt;property id=&quot;20307&quot; value=&quot;265&quot;/&gt;&lt;/object&gt;&lt;object type=&quot;3&quot; unique_id=&quot;11810&quot;&gt;&lt;property id=&quot;20148&quot; value=&quot;5&quot;/&gt;&lt;property id=&quot;20300&quot; value=&quot;Diapositiva 11 - &amp;quot;Procedimiento de autorización&amp;quot;&quot;/&gt;&lt;property id=&quot;20307&quot; value=&quot;266&quot;/&gt;&lt;/object&gt;&lt;object type=&quot;3&quot; unique_id=&quot;11811&quot;&gt;&lt;property id=&quot;20148&quot; value=&quot;5&quot;/&gt;&lt;property id=&quot;20300&quot; value=&quot;Diapositiva 12 - &amp;quot;Propuesta para proyecto tecnológico, estancia de investigación y profesional&amp;quot;&quot;/&gt;&lt;property id=&quot;20307&quot; value=&quot;267&quot;/&gt;&lt;/object&gt;&lt;object type=&quot;3&quot; unique_id=&quot;11812&quot;&gt;&lt;property id=&quot;20148&quot; value=&quot;5&quot;/&gt;&lt;property id=&quot;20300&quot; value=&quot;Diapositiva 13 - &amp;quot;portada&amp;quot;&quot;/&gt;&lt;property id=&quot;20307&quot; value=&quot;268&quot;/&gt;&lt;/object&gt;&lt;object type=&quot;3&quot; unique_id=&quot;11813&quot;&gt;&lt;property id=&quot;20148&quot; value=&quot;5&quot;/&gt;&lt;property id=&quot;20300&quot; value=&quot;Diapositiva 14 - &amp;quot;Elementos mínimos de la portada&amp;quot;&quot;/&gt;&lt;property id=&quot;20307&quot; value=&quot;274&quot;/&gt;&lt;/object&gt;&lt;object type=&quot;3&quot; unique_id=&quot;11814&quot;&gt;&lt;property id=&quot;20148&quot; value=&quot;5&quot;/&gt;&lt;property id=&quot;20300&quot; value=&quot;Diapositiva 15 - &amp;quot;CONSIDERACIONES&amp;quot;&quot;/&gt;&lt;property id=&quot;20307&quot; value=&quot;276&quot;/&gt;&lt;/object&gt;&lt;object type=&quot;3&quot; unique_id=&quot;11815&quot;&gt;&lt;property id=&quot;20148&quot; value=&quot;5&quot;/&gt;&lt;property id=&quot;20300&quot; value=&quot;Diapositiva 16 - &amp;quot;Ejemplo&amp;quot;&quot;/&gt;&lt;property id=&quot;20307&quot; value=&quot;284&quot;/&gt;&lt;/object&gt;&lt;object type=&quot;3&quot; unique_id=&quot;11816&quot;&gt;&lt;property id=&quot;20148&quot; value=&quot;5&quot;/&gt;&lt;property id=&quot;20300&quot; value=&quot;Diapositiva 17 - &amp;quot;Ejemplo&amp;quot;&quot;/&gt;&lt;property id=&quot;20307&quot; value=&quot;285&quot;/&gt;&lt;/object&gt;&lt;object type=&quot;3&quot; unique_id=&quot;11817&quot;&gt;&lt;property id=&quot;20148&quot; value=&quot;5&quot;/&gt;&lt;property id=&quot;20300&quot; value=&quot;Diapositiva 18 - &amp;quot;Ejemplo&amp;quot;&quot;/&gt;&lt;property id=&quot;20307&quot; value=&quot;280&quot;/&gt;&lt;/object&gt;&lt;object type=&quot;3&quot; unique_id=&quot;11818&quot;&gt;&lt;property id=&quot;20148&quot; value=&quot;5&quot;/&gt;&lt;property id=&quot;20300&quot; value=&quot;Diapositiva 19 - &amp;quot;Ejemplo&amp;quot;&quot;/&gt;&lt;property id=&quot;20307&quot; value=&quot;281&quot;/&gt;&lt;/object&gt;&lt;object type=&quot;3&quot; unique_id=&quot;11819&quot;&gt;&lt;property id=&quot;20148&quot; value=&quot;5&quot;/&gt;&lt;property id=&quot;20300&quot; value=&quot;Diapositiva 20 - &amp;quot;MUY IMPORTANTE&amp;quot;&quot;/&gt;&lt;property id=&quot;20307&quot; value=&quot;283&quot;/&gt;&lt;/object&gt;&lt;object type=&quot;3&quot; unique_id=&quot;11820&quot;&gt;&lt;property id=&quot;20148&quot; value=&quot;5&quot;/&gt;&lt;property id=&quot;20300&quot; value=&quot;Diapositiva 21 - &amp;quot;Declaratoria&amp;quot;&quot;/&gt;&lt;property id=&quot;20307&quot; value=&quot;269&quot;/&gt;&lt;/object&gt;&lt;object type=&quot;3&quot; unique_id=&quot;11821&quot;&gt;&lt;property id=&quot;20148&quot; value=&quot;5&quot;/&gt;&lt;property id=&quot;20300&quot; value=&quot;Diapositiva 22 - &amp;quot;Ejemplo&amp;quot;&quot;/&gt;&lt;property id=&quot;20307&quot; value=&quot;287&quot;/&gt;&lt;/object&gt;&lt;object type=&quot;3&quot; unique_id=&quot;11822&quot;&gt;&lt;property id=&quot;20148&quot; value=&quot;5&quot;/&gt;&lt;property id=&quot;20300&quot; value=&quot;Diapositiva 28 - &amp;quot;Ejemplo&amp;#x0D;&amp;#x0A;Experiencia profesional&amp;quot;&quot;/&gt;&lt;property id=&quot;20307&quot; value=&quot;286&quot;/&gt;&lt;/object&gt;&lt;object type=&quot;3&quot; unique_id=&quot;11823&quot;&gt;&lt;property id=&quot;20148&quot; value=&quot;5&quot;/&gt;&lt;property id=&quot;20300&quot; value=&quot;Diapositiva 23 - &amp;quot;Desarrollo de la propuesta&amp;quot;&quot;/&gt;&lt;property id=&quot;20307&quot; value=&quot;270&quot;/&gt;&lt;/object&gt;&lt;object type=&quot;3&quot; unique_id=&quot;11824&quot;&gt;&lt;property id=&quot;20148&quot; value=&quot;5&quot;/&gt;&lt;property id=&quot;20300&quot; value=&quot;Diapositiva 24 - &amp;quot;Propuesta para experiencia profesional&amp;quot;&quot;/&gt;&lt;property id=&quot;20307&quot; value=&quot;273&quot;/&gt;&lt;/object&gt;&lt;object type=&quot;3&quot; unique_id=&quot;11825&quot;&gt;&lt;property id=&quot;20148&quot; value=&quot;5&quot;/&gt;&lt;property id=&quot;20300&quot; value=&quot;Diapositiva 25 - &amp;quot;Portada Experiencia Profesional&amp;quot;&quot;/&gt;&lt;property id=&quot;20307&quot; value=&quot;275&quot;/&gt;&lt;/object&gt;&lt;object type=&quot;3&quot; unique_id=&quot;11826&quot;&gt;&lt;property id=&quot;20148&quot; value=&quot;5&quot;/&gt;&lt;property id=&quot;20300&quot; value=&quot;Diapositiva 26&quot;/&gt;&lt;property id=&quot;20307&quot; value=&quot;282&quot;/&gt;&lt;/object&gt;&lt;object type=&quot;3&quot; unique_id=&quot;11827&quot;&gt;&lt;property id=&quot;20148&quot; value=&quot;5&quot;/&gt;&lt;property id=&quot;20300&quot; value=&quot;Diapositiva 27 - &amp;quot;declaratoria&amp;quot;&quot;/&gt;&lt;property id=&quot;20307&quot; value=&quot;277&quot;/&gt;&lt;/object&gt;&lt;object type=&quot;3&quot; unique_id=&quot;11828&quot;&gt;&lt;property id=&quot;20148&quot; value=&quot;5&quot;/&gt;&lt;property id=&quot;20300&quot; value=&quot;Diapositiva 29 - &amp;quot;Desarrollo de la Propuesta&amp;quot;&quot;/&gt;&lt;property id=&quot;20307&quot; value=&quot;278&quot;/&gt;&lt;/object&gt;&lt;object type=&quot;3&quot; unique_id=&quot;11829&quot;&gt;&lt;property id=&quot;20148&quot; value=&quot;5&quot;/&gt;&lt;property id=&quot;20300&quot; value=&quot;Diapositiva 30 - &amp;quot;Otras consideraciones&amp;quot;&quot;/&gt;&lt;property id=&quot;20307&quot; value=&quot;279&quot;/&gt;&lt;/object&gt;&lt;object type=&quot;3&quot; unique_id=&quot;11990&quot;&gt;&lt;property id=&quot;20148&quot; value=&quot;5&quot;/&gt;&lt;property id=&quot;20300&quot; value=&quot;Diapositiva 31 - &amp;quot;¿Cómo elaborar el título de un proyecto de integración?&amp;quot;&quot;/&gt;&lt;property id=&quot;20307&quot; value=&quot;288&quot;/&gt;&lt;/object&gt;&lt;object type=&quot;3&quot; unique_id=&quot;11991&quot;&gt;&lt;property id=&quot;20148&quot; value=&quot;5&quot;/&gt;&lt;property id=&quot;20300&quot; value=&quot;Diapositiva 32 - &amp;quot;¿Qué título le pongo?&amp;quot;&quot;/&gt;&lt;property id=&quot;20307&quot; value=&quot;289&quot;/&gt;&lt;/object&gt;&lt;object type=&quot;3&quot; unique_id=&quot;11992&quot;&gt;&lt;property id=&quot;20148&quot; value=&quot;5&quot;/&gt;&lt;property id=&quot;20300&quot; value=&quot;Diapositiva 33 - &amp;quot;Ejemplos&amp;quot;&quot;/&gt;&lt;property id=&quot;20307&quot; value=&quot;290&quot;/&gt;&lt;/object&gt;&lt;object type=&quot;3&quot; unique_id=&quot;12853&quot;&gt;&lt;property id=&quot;20148&quot; value=&quot;5&quot;/&gt;&lt;property id=&quot;20300&quot; value=&quot;Diapositiva 34&quot;/&gt;&lt;property id=&quot;20307&quot; value=&quot;291&quot;/&gt;&lt;/object&gt;&lt;/object&gt;&lt;object type=&quot;8&quot; unique_id=&quot;1186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38176</TotalTime>
  <Words>2177</Words>
  <Application>Microsoft Office PowerPoint</Application>
  <PresentationFormat>Presentación en pantalla (4:3)</PresentationFormat>
  <Paragraphs>250</Paragraphs>
  <Slides>49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Century Schoolbook</vt:lpstr>
      <vt:lpstr>Times New Roman</vt:lpstr>
      <vt:lpstr>Tw Cen MT</vt:lpstr>
      <vt:lpstr>Wingdings</vt:lpstr>
      <vt:lpstr>Wingdings 2</vt:lpstr>
      <vt:lpstr>Mirador</vt:lpstr>
      <vt:lpstr>Seminario de integración en ingeniería en computación</vt:lpstr>
      <vt:lpstr>Comité de estudios  Ingeniería en computación</vt:lpstr>
      <vt:lpstr>Objetivos</vt:lpstr>
      <vt:lpstr>Contenido sintético</vt:lpstr>
      <vt:lpstr>Modalidades de conducción del PEA</vt:lpstr>
      <vt:lpstr>Calendario 18-Otoño</vt:lpstr>
      <vt:lpstr>Evaluación</vt:lpstr>
      <vt:lpstr>Notas del curso:</vt:lpstr>
      <vt:lpstr>Bibliografía</vt:lpstr>
      <vt:lpstr>Modalidades y portada</vt:lpstr>
      <vt:lpstr>Objetivos del proyecto de integración</vt:lpstr>
      <vt:lpstr>Modalidades para realizar el proyecto de integración</vt:lpstr>
      <vt:lpstr>Procedimiento de autorización</vt:lpstr>
      <vt:lpstr>Propuesta para proyecto tecnológico, estancia de investigación y profesional</vt:lpstr>
      <vt:lpstr>portada</vt:lpstr>
      <vt:lpstr>Elementos mínimos de la portada</vt:lpstr>
      <vt:lpstr>CONSIDERACIONES</vt:lpstr>
      <vt:lpstr>Orden sugerido de los puntos de la propuesta</vt:lpstr>
      <vt:lpstr>Ejemplo</vt:lpstr>
      <vt:lpstr>Ejemplo</vt:lpstr>
      <vt:lpstr>Ejemplo</vt:lpstr>
      <vt:lpstr>Ejemplo</vt:lpstr>
      <vt:lpstr>MUY IMPORTANTE</vt:lpstr>
      <vt:lpstr>Declaratoria</vt:lpstr>
      <vt:lpstr>Ejemplo</vt:lpstr>
      <vt:lpstr>Desarrollo de la propuesta</vt:lpstr>
      <vt:lpstr>Propuesta para experiencia profesional</vt:lpstr>
      <vt:lpstr>Portada Experiencia Profesional</vt:lpstr>
      <vt:lpstr>Presentación de PowerPoint</vt:lpstr>
      <vt:lpstr>declaratoria</vt:lpstr>
      <vt:lpstr>Ejemplo Experiencia profesional</vt:lpstr>
      <vt:lpstr>Desarrollo de la Propuesta</vt:lpstr>
      <vt:lpstr>Otras consideraciones</vt:lpstr>
      <vt:lpstr>¿Cómo elaborar el título de un proyecto de integración?</vt:lpstr>
      <vt:lpstr>¿Qué título le pongo?</vt:lpstr>
      <vt:lpstr>Ejemplos</vt:lpstr>
      <vt:lpstr>Introducción</vt:lpstr>
      <vt:lpstr>Justificación</vt:lpstr>
      <vt:lpstr>Ejemplo 1</vt:lpstr>
      <vt:lpstr>Ejemplo 1 (Introducción)</vt:lpstr>
      <vt:lpstr>Ejemplo 1 (Justificación)</vt:lpstr>
      <vt:lpstr>Ejemplo 2 (La diabetes como estigma en la sociedad)</vt:lpstr>
      <vt:lpstr>Ejemplo 2 (Justificación)</vt:lpstr>
      <vt:lpstr>Ejemplo 3 (Objetivos)</vt:lpstr>
      <vt:lpstr>Presentación de PowerPoint</vt:lpstr>
      <vt:lpstr>Presentación de PowerPoint</vt:lpstr>
      <vt:lpstr>Gracias por su atención!!!</vt:lpstr>
      <vt:lpstr>Presentación de PowerPoint</vt:lpstr>
      <vt:lpstr>Comité de estudios</vt:lpstr>
    </vt:vector>
  </TitlesOfParts>
  <Company>Universidad Autónoma Metropolitana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de integración en ingeniería en computación</dc:title>
  <dc:creator>Ssilvia</dc:creator>
  <cp:lastModifiedBy>Silvia</cp:lastModifiedBy>
  <cp:revision>79</cp:revision>
  <dcterms:created xsi:type="dcterms:W3CDTF">2014-01-07T00:16:39Z</dcterms:created>
  <dcterms:modified xsi:type="dcterms:W3CDTF">2018-09-20T14:18:01Z</dcterms:modified>
</cp:coreProperties>
</file>